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9" r:id="rId20"/>
    <p:sldId id="280" r:id="rId21"/>
    <p:sldId id="281" r:id="rId22"/>
    <p:sldId id="275" r:id="rId23"/>
    <p:sldId id="282" r:id="rId24"/>
    <p:sldId id="276" r:id="rId25"/>
    <p:sldId id="283" r:id="rId26"/>
    <p:sldId id="277" r:id="rId27"/>
    <p:sldId id="278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84" r:id="rId38"/>
    <p:sldId id="294" r:id="rId39"/>
    <p:sldId id="295" r:id="rId40"/>
    <p:sldId id="296" r:id="rId41"/>
    <p:sldId id="297" r:id="rId42"/>
    <p:sldId id="298" r:id="rId43"/>
    <p:sldId id="273" r:id="rId4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3A55-C06B-4B55-BCEF-98E5B62E552D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BE988-FDD5-4D9F-A184-DFB0C144234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636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0084333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494643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" y="3504354"/>
            <a:ext cx="3691761" cy="33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28/03/2017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28/03/2017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28/03/2017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28/03/2017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</a:t>
            </a:r>
            <a:r>
              <a:rPr lang="nl-NL" dirty="0" err="1" smtClean="0"/>
              <a:t>niveaua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player?course=comptia-network-plus-pt1&amp;author=ed-liberman&amp;name=comptia-network-plus-pt1-m10&amp;clip=0&amp;mode=live" TargetMode="External"/><Relationship Id="rId2" Type="http://schemas.openxmlformats.org/officeDocument/2006/relationships/hyperlink" Target="https://app.pluralsight.com/player?course=comptia-network-plus-pt1&amp;author=ed-liberman&amp;name=comptia-network-plus-pt1-m09&amp;clip=0&amp;mode=l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lsm-calc.net/" TargetMode="External"/><Relationship Id="rId5" Type="http://schemas.openxmlformats.org/officeDocument/2006/relationships/hyperlink" Target="https://vimeo.com/166348867/d16919cdcd" TargetMode="External"/><Relationship Id="rId4" Type="http://schemas.openxmlformats.org/officeDocument/2006/relationships/hyperlink" Target="https://app.pluralsight.com/player?course=cisco-ccna-640-802&amp;author=joe-rinehart&amp;name=cisco-ccent-640822-m14&amp;clip=0&amp;mode=li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r>
              <a:rPr lang="nl-BE" dirty="0" smtClean="0"/>
              <a:t> IP </a:t>
            </a:r>
            <a:r>
              <a:rPr lang="nl-BE" dirty="0" err="1" smtClean="0"/>
              <a:t>networks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Cisco CCNA1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68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2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0: 192.168.1.0/25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23958"/>
          <a:stretch/>
        </p:blipFill>
        <p:spPr>
          <a:xfrm>
            <a:off x="650132" y="2323986"/>
            <a:ext cx="10566060" cy="36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2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1: 192.168.1.128/25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25849"/>
          <a:stretch/>
        </p:blipFill>
        <p:spPr>
          <a:xfrm>
            <a:off x="1233470" y="2329426"/>
            <a:ext cx="9718960" cy="33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Formules voor </a:t>
            </a:r>
            <a:r>
              <a:rPr lang="nl-BE" dirty="0" err="1" smtClean="0"/>
              <a:t>subnetting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9863"/>
            <a:ext cx="3443478" cy="22855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52" y="4007668"/>
            <a:ext cx="2845174" cy="1601382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838199" y="2129425"/>
            <a:ext cx="6063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accent6"/>
                </a:solidFill>
              </a:rPr>
              <a:t>Om het aantal </a:t>
            </a:r>
            <a:r>
              <a:rPr lang="nl-BE" sz="2800" dirty="0" err="1" smtClean="0">
                <a:solidFill>
                  <a:schemeClr val="accent6"/>
                </a:solidFill>
              </a:rPr>
              <a:t>subnets</a:t>
            </a:r>
            <a:r>
              <a:rPr lang="nl-BE" sz="2800" dirty="0" smtClean="0">
                <a:solidFill>
                  <a:schemeClr val="accent6"/>
                </a:solidFill>
              </a:rPr>
              <a:t> te berekenen</a:t>
            </a:r>
            <a:endParaRPr lang="nl-BE" sz="2800" dirty="0">
              <a:solidFill>
                <a:schemeClr val="accent6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838199" y="4434015"/>
            <a:ext cx="533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smtClean="0">
                <a:solidFill>
                  <a:schemeClr val="accent6"/>
                </a:solidFill>
              </a:rPr>
              <a:t>Om het aantal </a:t>
            </a:r>
            <a:r>
              <a:rPr lang="nl-BE" sz="2800" dirty="0" err="1" smtClean="0">
                <a:solidFill>
                  <a:schemeClr val="accent6"/>
                </a:solidFill>
              </a:rPr>
              <a:t>hosts</a:t>
            </a:r>
            <a:r>
              <a:rPr lang="nl-BE" sz="2800" dirty="0" smtClean="0">
                <a:solidFill>
                  <a:schemeClr val="accent6"/>
                </a:solidFill>
              </a:rPr>
              <a:t> te berekenen per </a:t>
            </a:r>
            <a:r>
              <a:rPr lang="nl-BE" sz="2800" dirty="0" err="1" smtClean="0">
                <a:solidFill>
                  <a:schemeClr val="accent6"/>
                </a:solidFill>
              </a:rPr>
              <a:t>subnet</a:t>
            </a:r>
            <a:endParaRPr lang="nl-BE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3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Vertrek vanuit het volgende IP adres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192.168.25.22/24</a:t>
            </a:r>
          </a:p>
          <a:p>
            <a:r>
              <a:rPr lang="nl-BE" dirty="0" smtClean="0"/>
              <a:t>Gevraagd: voorzie 3 </a:t>
            </a:r>
            <a:r>
              <a:rPr lang="nl-BE" dirty="0" err="1" smtClean="0"/>
              <a:t>subnets</a:t>
            </a:r>
            <a:r>
              <a:rPr lang="nl-BE" dirty="0"/>
              <a:t>.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5214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3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2 bits lenen -&gt; 2^2 = 4 mogelijkheden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t="7137"/>
          <a:stretch/>
        </p:blipFill>
        <p:spPr>
          <a:xfrm>
            <a:off x="1679815" y="2267210"/>
            <a:ext cx="6381645" cy="39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3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0: 192.168.1.0/26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5090"/>
          <a:stretch/>
        </p:blipFill>
        <p:spPr>
          <a:xfrm>
            <a:off x="1482337" y="2284893"/>
            <a:ext cx="5970560" cy="389207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7452897" y="2906130"/>
            <a:ext cx="24677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cs typeface="Arial" panose="020B0604020202020204" pitchFamily="34" charset="0"/>
              </a:rPr>
              <a:t>nr</a:t>
            </a: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 of hosts = (2^6) -2 = 62</a:t>
            </a:r>
            <a:endParaRPr lang="en-US" sz="32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3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0 – </a:t>
            </a:r>
            <a:r>
              <a:rPr lang="nl-BE" dirty="0" err="1" smtClean="0"/>
              <a:t>subnet</a:t>
            </a:r>
            <a:r>
              <a:rPr lang="nl-BE" dirty="0" smtClean="0"/>
              <a:t> 2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8586"/>
          <a:stretch/>
        </p:blipFill>
        <p:spPr>
          <a:xfrm>
            <a:off x="2426513" y="2358154"/>
            <a:ext cx="7088451" cy="44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r>
              <a:rPr lang="nl-BE" dirty="0" smtClean="0"/>
              <a:t> IP </a:t>
            </a:r>
            <a:r>
              <a:rPr lang="nl-BE" dirty="0" err="1" smtClean="0"/>
              <a:t>networks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smtClean="0"/>
              <a:t>Kies een basis IP adres &amp; </a:t>
            </a:r>
            <a:r>
              <a:rPr lang="nl-BE" dirty="0" err="1" smtClean="0"/>
              <a:t>subnetmask</a:t>
            </a:r>
            <a:endParaRPr lang="nl-BE" dirty="0" smtClean="0"/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Bereken hoeveel bits je gaat lenen (= het aantal </a:t>
            </a:r>
            <a:r>
              <a:rPr lang="nl-BE" dirty="0" err="1" smtClean="0"/>
              <a:t>subnets</a:t>
            </a:r>
            <a:r>
              <a:rPr lang="nl-B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Per </a:t>
            </a:r>
            <a:r>
              <a:rPr lang="nl-BE" dirty="0" err="1" smtClean="0"/>
              <a:t>subnet</a:t>
            </a:r>
            <a:r>
              <a:rPr lang="nl-BE" dirty="0" smtClean="0"/>
              <a:t> bereken je:</a:t>
            </a:r>
          </a:p>
          <a:p>
            <a:pPr lvl="1"/>
            <a:r>
              <a:rPr lang="nl-BE" dirty="0" smtClean="0"/>
              <a:t>First host adres = alle host bits op 0, LSB op 1</a:t>
            </a:r>
          </a:p>
          <a:p>
            <a:pPr lvl="1"/>
            <a:r>
              <a:rPr lang="nl-BE" dirty="0" smtClean="0"/>
              <a:t>Last host adres = alle host bits op 1, LSB op 0</a:t>
            </a:r>
          </a:p>
          <a:p>
            <a:pPr lvl="1"/>
            <a:r>
              <a:rPr lang="nl-BE" dirty="0" smtClean="0"/>
              <a:t>Netwerk adres = alle host bits op 0</a:t>
            </a:r>
          </a:p>
          <a:p>
            <a:pPr lvl="1"/>
            <a:r>
              <a:rPr lang="nl-BE" dirty="0" smtClean="0"/>
              <a:t>Broadcast adres = alle host bits op 1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75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100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Vertrek vanuit het volgende IP adres</a:t>
            </a:r>
          </a:p>
          <a:p>
            <a:pPr marL="457200" lvl="1" indent="0">
              <a:buNone/>
            </a:pPr>
            <a:r>
              <a:rPr lang="nl-BE" dirty="0" smtClean="0"/>
              <a:t>172.16.0.0/16</a:t>
            </a:r>
          </a:p>
          <a:p>
            <a:r>
              <a:rPr lang="nl-BE" dirty="0" smtClean="0"/>
              <a:t>Zorg ervoor dat je 100 </a:t>
            </a:r>
            <a:r>
              <a:rPr lang="nl-BE" dirty="0" err="1" smtClean="0"/>
              <a:t>subnets</a:t>
            </a:r>
            <a:r>
              <a:rPr lang="nl-BE" dirty="0" smtClean="0"/>
              <a:t> kan maken</a:t>
            </a:r>
          </a:p>
          <a:p>
            <a:r>
              <a:rPr lang="nl-BE" dirty="0" smtClean="0"/>
              <a:t>Bereken voor de eerste 2 </a:t>
            </a:r>
            <a:r>
              <a:rPr lang="nl-BE" dirty="0" err="1" smtClean="0"/>
              <a:t>subnets</a:t>
            </a:r>
            <a:r>
              <a:rPr lang="nl-BE" dirty="0" smtClean="0"/>
              <a:t> volgende adressen:</a:t>
            </a:r>
          </a:p>
          <a:p>
            <a:pPr lvl="1"/>
            <a:r>
              <a:rPr lang="nl-BE" dirty="0" smtClean="0"/>
              <a:t>Eerste host adres</a:t>
            </a:r>
          </a:p>
          <a:p>
            <a:pPr lvl="1"/>
            <a:r>
              <a:rPr lang="nl-BE" dirty="0" smtClean="0"/>
              <a:t>Laatste host adres</a:t>
            </a:r>
          </a:p>
          <a:p>
            <a:pPr lvl="1"/>
            <a:r>
              <a:rPr lang="nl-BE" dirty="0" smtClean="0"/>
              <a:t>Netwerk adres</a:t>
            </a:r>
          </a:p>
          <a:p>
            <a:pPr lvl="1"/>
            <a:r>
              <a:rPr lang="nl-BE" dirty="0" smtClean="0"/>
              <a:t>Broadcast adres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11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100 </a:t>
            </a:r>
            <a:r>
              <a:rPr lang="nl-BE" dirty="0" err="1" smtClean="0"/>
              <a:t>subnets</a:t>
            </a:r>
            <a:endParaRPr lang="nl-BE" dirty="0"/>
          </a:p>
        </p:txBody>
      </p:sp>
      <p:pic>
        <p:nvPicPr>
          <p:cNvPr id="4" name="Shape 469"/>
          <p:cNvPicPr preferRelativeResize="0"/>
          <p:nvPr/>
        </p:nvPicPr>
        <p:blipFill rotWithShape="1">
          <a:blip r:embed="rId2">
            <a:alphaModFix/>
          </a:blip>
          <a:srcRect l="11362" t="29793" r="47470" b="25432"/>
          <a:stretch/>
        </p:blipFill>
        <p:spPr>
          <a:xfrm>
            <a:off x="3245550" y="1492244"/>
            <a:ext cx="5700900" cy="501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Rechte verbindingslijn met pijl 5"/>
          <p:cNvCxnSpPr/>
          <p:nvPr/>
        </p:nvCxnSpPr>
        <p:spPr>
          <a:xfrm>
            <a:off x="3131507" y="4409162"/>
            <a:ext cx="776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649206" y="4224496"/>
            <a:ext cx="242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7 bits geeft 128 </a:t>
            </a:r>
            <a:r>
              <a:rPr lang="nl-BE" dirty="0" err="1" smtClean="0"/>
              <a:t>subnets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05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r>
              <a:rPr lang="nl-BE" dirty="0" smtClean="0"/>
              <a:t> IP </a:t>
            </a:r>
            <a:r>
              <a:rPr lang="nl-BE" dirty="0" err="1" smtClean="0"/>
              <a:t>networks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dirty="0" smtClean="0"/>
              <a:t>Netwerkbeheerders splitsen </a:t>
            </a:r>
            <a:r>
              <a:rPr lang="nl-BE" dirty="0" err="1" smtClean="0"/>
              <a:t>devices</a:t>
            </a:r>
            <a:r>
              <a:rPr lang="nl-BE" dirty="0" smtClean="0"/>
              <a:t> op in verschillende (sub)netwerken op basis van:</a:t>
            </a:r>
          </a:p>
          <a:p>
            <a:r>
              <a:rPr lang="nl-BE" dirty="0" smtClean="0"/>
              <a:t>Locatie</a:t>
            </a:r>
          </a:p>
          <a:p>
            <a:r>
              <a:rPr lang="nl-BE" dirty="0" err="1" smtClean="0"/>
              <a:t>Organizational</a:t>
            </a:r>
            <a:r>
              <a:rPr lang="nl-BE" dirty="0" smtClean="0"/>
              <a:t> unit</a:t>
            </a:r>
          </a:p>
          <a:p>
            <a:r>
              <a:rPr lang="nl-BE" dirty="0" smtClean="0"/>
              <a:t>Apparaat type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r>
              <a:rPr lang="nl-BE" dirty="0" smtClean="0"/>
              <a:t>1 broadcast domain (400 gebruikers) -&gt; </a:t>
            </a:r>
            <a:r>
              <a:rPr lang="nl-BE" dirty="0" err="1" smtClean="0"/>
              <a:t>subnetting</a:t>
            </a:r>
            <a:r>
              <a:rPr lang="nl-BE" dirty="0" smtClean="0"/>
              <a:t> -&gt; 2 broadcast </a:t>
            </a:r>
            <a:r>
              <a:rPr lang="nl-BE" dirty="0" err="1" smtClean="0"/>
              <a:t>domains</a:t>
            </a:r>
            <a:r>
              <a:rPr lang="nl-BE" dirty="0" smtClean="0"/>
              <a:t> (2*200 gebruikers)</a:t>
            </a:r>
            <a:endParaRPr lang="nl-BE" dirty="0"/>
          </a:p>
        </p:txBody>
      </p:sp>
      <p:pic>
        <p:nvPicPr>
          <p:cNvPr id="1026" name="Picture 2" descr="http://puu.sh/qZtEK/7aec6961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64" y="3513394"/>
            <a:ext cx="7904414" cy="204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100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7 bits lenen geeft een /23 prefix</a:t>
            </a:r>
            <a:endParaRPr lang="nl-BE" dirty="0"/>
          </a:p>
        </p:txBody>
      </p:sp>
      <p:pic>
        <p:nvPicPr>
          <p:cNvPr id="4" name="Shape 478"/>
          <p:cNvPicPr preferRelativeResize="0"/>
          <p:nvPr/>
        </p:nvPicPr>
        <p:blipFill rotWithShape="1">
          <a:blip r:embed="rId2">
            <a:alphaModFix/>
          </a:blip>
          <a:srcRect l="19355" t="30714" r="42408" b="28879"/>
          <a:stretch/>
        </p:blipFill>
        <p:spPr>
          <a:xfrm>
            <a:off x="674549" y="2379620"/>
            <a:ext cx="5067600" cy="4334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0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 op 100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Er blijven 9 bits over in het host gedeelte</a:t>
            </a:r>
            <a:endParaRPr lang="nl-BE" dirty="0"/>
          </a:p>
        </p:txBody>
      </p:sp>
      <p:pic>
        <p:nvPicPr>
          <p:cNvPr id="4" name="Shape 488"/>
          <p:cNvPicPr preferRelativeResize="0"/>
          <p:nvPr/>
        </p:nvPicPr>
        <p:blipFill rotWithShape="1">
          <a:blip r:embed="rId2">
            <a:alphaModFix/>
          </a:blip>
          <a:srcRect l="9631" t="30848" r="43737" b="29711"/>
          <a:stretch/>
        </p:blipFill>
        <p:spPr>
          <a:xfrm>
            <a:off x="838200" y="2290331"/>
            <a:ext cx="5101800" cy="367244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1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r>
              <a:rPr lang="nl-BE" dirty="0" smtClean="0"/>
              <a:t> a.d.h.v. eisen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Op basis van netwerkvereisten</a:t>
            </a:r>
          </a:p>
          <a:p>
            <a:pPr lvl="1"/>
            <a:r>
              <a:rPr lang="nl-BE" dirty="0" smtClean="0"/>
              <a:t>Het aantal </a:t>
            </a:r>
            <a:r>
              <a:rPr lang="nl-BE" dirty="0" err="1" smtClean="0"/>
              <a:t>subnetten</a:t>
            </a:r>
            <a:endParaRPr lang="nl-BE" dirty="0" smtClean="0"/>
          </a:p>
          <a:p>
            <a:r>
              <a:rPr lang="nl-BE" dirty="0" smtClean="0"/>
              <a:t>Op basis van host vereisten</a:t>
            </a:r>
          </a:p>
          <a:p>
            <a:pPr lvl="1"/>
            <a:r>
              <a:rPr lang="nl-BE" dirty="0" smtClean="0"/>
              <a:t>Het aantal gebruikers per </a:t>
            </a:r>
            <a:r>
              <a:rPr lang="nl-BE" dirty="0" err="1" smtClean="0"/>
              <a:t>subnet</a:t>
            </a:r>
            <a:endParaRPr lang="nl-BE" dirty="0"/>
          </a:p>
        </p:txBody>
      </p:sp>
      <p:pic>
        <p:nvPicPr>
          <p:cNvPr id="4" name="Shape 528"/>
          <p:cNvPicPr preferRelativeResize="0"/>
          <p:nvPr/>
        </p:nvPicPr>
        <p:blipFill rotWithShape="1">
          <a:blip r:embed="rId2">
            <a:alphaModFix/>
          </a:blip>
          <a:srcRect l="11969" t="23045" r="40825" b="22798"/>
          <a:stretch/>
        </p:blipFill>
        <p:spPr>
          <a:xfrm>
            <a:off x="6776700" y="1027906"/>
            <a:ext cx="5415300" cy="501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5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– </a:t>
            </a:r>
            <a:r>
              <a:rPr lang="nl-BE" dirty="0" err="1" smtClean="0"/>
              <a:t>subnetting</a:t>
            </a:r>
            <a:r>
              <a:rPr lang="nl-BE" dirty="0" smtClean="0"/>
              <a:t> Scenario 1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oefening</a:t>
            </a:r>
          </a:p>
          <a:p>
            <a:pPr lvl="1"/>
            <a:r>
              <a:rPr lang="nl-BE" dirty="0" err="1" smtClean="0"/>
              <a:t>Netacademy</a:t>
            </a:r>
            <a:r>
              <a:rPr lang="nl-BE" dirty="0" smtClean="0"/>
              <a:t> 8.1.4.7</a:t>
            </a:r>
            <a:endParaRPr lang="nl-BE" dirty="0"/>
          </a:p>
        </p:txBody>
      </p:sp>
      <p:pic>
        <p:nvPicPr>
          <p:cNvPr id="4" name="Shape 5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3763" y="2131408"/>
            <a:ext cx="37814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57" y="2913140"/>
            <a:ext cx="4796450" cy="315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17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length</a:t>
            </a:r>
            <a:r>
              <a:rPr lang="nl-BE" dirty="0" smtClean="0"/>
              <a:t> </a:t>
            </a:r>
            <a:r>
              <a:rPr lang="nl-BE" dirty="0" err="1" smtClean="0"/>
              <a:t>subnetmasking</a:t>
            </a:r>
            <a:r>
              <a:rPr lang="nl-BE" dirty="0" smtClean="0"/>
              <a:t> (VLSM)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Traditioneel </a:t>
            </a:r>
            <a:r>
              <a:rPr lang="nl-BE" dirty="0" err="1" smtClean="0"/>
              <a:t>subnetten</a:t>
            </a:r>
            <a:r>
              <a:rPr lang="nl-BE" dirty="0" smtClean="0"/>
              <a:t> verspilt adressen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16876"/>
          <a:stretch/>
        </p:blipFill>
        <p:spPr>
          <a:xfrm>
            <a:off x="3314347" y="2267211"/>
            <a:ext cx="5012155" cy="159525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326" y="3590465"/>
            <a:ext cx="4470199" cy="31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length</a:t>
            </a:r>
            <a:r>
              <a:rPr lang="nl-BE" dirty="0" smtClean="0"/>
              <a:t> </a:t>
            </a:r>
            <a:r>
              <a:rPr lang="nl-BE" dirty="0" err="1" smtClean="0"/>
              <a:t>subnetmasking</a:t>
            </a:r>
            <a:r>
              <a:rPr lang="nl-BE" dirty="0" smtClean="0"/>
              <a:t> (VLSM)</a:t>
            </a:r>
            <a:endParaRPr lang="nl-BE" dirty="0"/>
          </a:p>
        </p:txBody>
      </p:sp>
      <p:pic>
        <p:nvPicPr>
          <p:cNvPr id="4" name="Shape 613"/>
          <p:cNvPicPr preferRelativeResize="0"/>
          <p:nvPr/>
        </p:nvPicPr>
        <p:blipFill rotWithShape="1">
          <a:blip r:embed="rId2">
            <a:alphaModFix/>
          </a:blip>
          <a:srcRect l="5853" t="29489" r="37101" b="25432"/>
          <a:stretch/>
        </p:blipFill>
        <p:spPr>
          <a:xfrm>
            <a:off x="2293357" y="2630467"/>
            <a:ext cx="6553095" cy="418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t="16876" b="18231"/>
          <a:stretch/>
        </p:blipFill>
        <p:spPr>
          <a:xfrm>
            <a:off x="3063828" y="1385091"/>
            <a:ext cx="5012155" cy="12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Variable</a:t>
            </a:r>
            <a:r>
              <a:rPr lang="nl-BE" dirty="0"/>
              <a:t> </a:t>
            </a:r>
            <a:r>
              <a:rPr lang="nl-BE" dirty="0" err="1" smtClean="0"/>
              <a:t>length</a:t>
            </a:r>
            <a:r>
              <a:rPr lang="nl-BE" dirty="0" smtClean="0"/>
              <a:t> </a:t>
            </a:r>
            <a:r>
              <a:rPr lang="nl-BE" dirty="0" err="1" smtClean="0"/>
              <a:t>subnetmasking</a:t>
            </a:r>
            <a:r>
              <a:rPr lang="nl-BE" dirty="0" smtClean="0"/>
              <a:t> (VLSM)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3728"/>
          <a:stretch/>
        </p:blipFill>
        <p:spPr>
          <a:xfrm>
            <a:off x="2781325" y="1489666"/>
            <a:ext cx="6629349" cy="48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length</a:t>
            </a:r>
            <a:r>
              <a:rPr lang="nl-BE" dirty="0" smtClean="0"/>
              <a:t> </a:t>
            </a:r>
            <a:r>
              <a:rPr lang="nl-BE" dirty="0" err="1" smtClean="0"/>
              <a:t>subnetmasking</a:t>
            </a:r>
            <a:r>
              <a:rPr lang="nl-BE" dirty="0" smtClean="0"/>
              <a:t> (VLSM)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Kiezen één </a:t>
            </a:r>
            <a:r>
              <a:rPr lang="nl-BE" dirty="0" err="1" smtClean="0"/>
              <a:t>subnet</a:t>
            </a:r>
            <a:r>
              <a:rPr lang="nl-BE" dirty="0" smtClean="0"/>
              <a:t> en gaan opnieuw bits lenen voor een verdere verdeling</a:t>
            </a:r>
          </a:p>
          <a:p>
            <a:r>
              <a:rPr lang="nl-BE" dirty="0"/>
              <a:t>N</a:t>
            </a:r>
            <a:r>
              <a:rPr lang="nl-BE" dirty="0" smtClean="0"/>
              <a:t>iet alleen het aantal </a:t>
            </a:r>
            <a:r>
              <a:rPr lang="nl-BE" dirty="0" err="1" smtClean="0"/>
              <a:t>subnets</a:t>
            </a:r>
            <a:r>
              <a:rPr lang="nl-BE" dirty="0" smtClean="0"/>
              <a:t>, maar ook </a:t>
            </a:r>
            <a:r>
              <a:rPr lang="nl-BE" b="1" dirty="0" smtClean="0"/>
              <a:t>het aantal </a:t>
            </a:r>
            <a:r>
              <a:rPr lang="nl-BE" b="1" dirty="0" err="1" smtClean="0"/>
              <a:t>hosts</a:t>
            </a:r>
            <a:endParaRPr lang="nl-BE" b="1" dirty="0" smtClean="0"/>
          </a:p>
          <a:p>
            <a:pPr lvl="1"/>
            <a:r>
              <a:rPr lang="nl-BE" dirty="0" smtClean="0"/>
              <a:t>2 </a:t>
            </a:r>
            <a:r>
              <a:rPr lang="nl-BE" dirty="0" err="1" smtClean="0"/>
              <a:t>hosts</a:t>
            </a:r>
            <a:r>
              <a:rPr lang="nl-BE" dirty="0" smtClean="0"/>
              <a:t> per netwerk tussen de routers nodig -&gt; 2 host bits</a:t>
            </a:r>
            <a:endParaRPr lang="nl-BE" dirty="0"/>
          </a:p>
        </p:txBody>
      </p:sp>
      <p:pic>
        <p:nvPicPr>
          <p:cNvPr id="4" name="Shape 629"/>
          <p:cNvPicPr preferRelativeResize="0"/>
          <p:nvPr/>
        </p:nvPicPr>
        <p:blipFill rotWithShape="1">
          <a:blip r:embed="rId2">
            <a:alphaModFix/>
          </a:blip>
          <a:srcRect l="6252" t="33581" r="40160" b="37687"/>
          <a:stretch/>
        </p:blipFill>
        <p:spPr>
          <a:xfrm>
            <a:off x="1255233" y="3601233"/>
            <a:ext cx="7519424" cy="32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hoek 4"/>
          <p:cNvSpPr/>
          <p:nvPr/>
        </p:nvSpPr>
        <p:spPr>
          <a:xfrm>
            <a:off x="4997395" y="4972833"/>
            <a:ext cx="306125" cy="1805654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4997395" y="4102443"/>
            <a:ext cx="306125" cy="226424"/>
          </a:xfrm>
          <a:prstGeom prst="rect">
            <a:avLst/>
          </a:prstGeom>
          <a:solidFill>
            <a:srgbClr val="00B05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75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length</a:t>
            </a:r>
            <a:r>
              <a:rPr lang="nl-BE" dirty="0" smtClean="0"/>
              <a:t> </a:t>
            </a:r>
            <a:r>
              <a:rPr lang="nl-BE" dirty="0" err="1" smtClean="0"/>
              <a:t>subnetmasking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smtClean="0"/>
              <a:t>Orden de verschillende </a:t>
            </a:r>
            <a:r>
              <a:rPr lang="nl-BE" dirty="0" err="1" smtClean="0"/>
              <a:t>subnets</a:t>
            </a:r>
            <a:r>
              <a:rPr lang="nl-BE" dirty="0" smtClean="0"/>
              <a:t> op basis van het aantal </a:t>
            </a:r>
            <a:r>
              <a:rPr lang="nl-BE" dirty="0" err="1" smtClean="0"/>
              <a:t>hosts</a:t>
            </a:r>
            <a:endParaRPr lang="nl-BE" dirty="0" smtClean="0"/>
          </a:p>
          <a:p>
            <a:pPr lvl="1"/>
            <a:r>
              <a:rPr lang="nl-BE" dirty="0" smtClean="0"/>
              <a:t>Van groot naar klein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Werk het eerste </a:t>
            </a:r>
            <a:r>
              <a:rPr lang="nl-BE" dirty="0" err="1" smtClean="0"/>
              <a:t>subnet</a:t>
            </a:r>
            <a:r>
              <a:rPr lang="nl-BE" dirty="0" smtClean="0"/>
              <a:t> uit op basis van host </a:t>
            </a:r>
            <a:r>
              <a:rPr lang="nl-BE" dirty="0" err="1" smtClean="0"/>
              <a:t>requirements</a:t>
            </a:r>
            <a:r>
              <a:rPr lang="nl-BE" dirty="0" smtClean="0"/>
              <a:t>.</a:t>
            </a:r>
          </a:p>
          <a:p>
            <a:pPr lvl="1"/>
            <a:r>
              <a:rPr lang="nl-BE" dirty="0" smtClean="0"/>
              <a:t>Net genoeg host bits om adressen te alloceren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Vertrek nu van het eerste vrije </a:t>
            </a:r>
            <a:r>
              <a:rPr lang="nl-BE" dirty="0" err="1" smtClean="0"/>
              <a:t>subnet</a:t>
            </a:r>
            <a:r>
              <a:rPr lang="nl-BE" dirty="0" smtClean="0"/>
              <a:t> om het volgende </a:t>
            </a:r>
            <a:r>
              <a:rPr lang="nl-BE" dirty="0" err="1" smtClean="0"/>
              <a:t>subnet</a:t>
            </a:r>
            <a:r>
              <a:rPr lang="nl-BE" dirty="0" smtClean="0"/>
              <a:t> uit te werken</a:t>
            </a:r>
          </a:p>
          <a:p>
            <a:pPr lvl="1"/>
            <a:r>
              <a:rPr lang="nl-BE" dirty="0" smtClean="0"/>
              <a:t>Opnieuw op basis van host </a:t>
            </a:r>
            <a:r>
              <a:rPr lang="nl-BE" dirty="0" err="1" smtClean="0"/>
              <a:t>requirements</a:t>
            </a:r>
            <a:endParaRPr lang="nl-BE" dirty="0" smtClean="0"/>
          </a:p>
          <a:p>
            <a:pPr marL="514350" indent="-514350">
              <a:buFont typeface="+mj-lt"/>
              <a:buAutoNum type="arabicPeriod"/>
            </a:pPr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08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– uitgewerkt voorbeeld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78" y="1482810"/>
            <a:ext cx="8311114" cy="515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1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Broadcast </a:t>
            </a:r>
            <a:r>
              <a:rPr lang="nl-BE" dirty="0" err="1" smtClean="0"/>
              <a:t>domains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Beperken grootte broadcast </a:t>
            </a:r>
            <a:r>
              <a:rPr lang="nl-BE" dirty="0" err="1" smtClean="0"/>
              <a:t>domains</a:t>
            </a:r>
            <a:endParaRPr lang="nl-BE" dirty="0" smtClean="0"/>
          </a:p>
          <a:p>
            <a:pPr lvl="1"/>
            <a:r>
              <a:rPr lang="nl-BE" dirty="0" smtClean="0"/>
              <a:t>Broadcast traffic -&gt; trage </a:t>
            </a:r>
            <a:r>
              <a:rPr lang="nl-BE" dirty="0" err="1" smtClean="0"/>
              <a:t>network</a:t>
            </a:r>
            <a:r>
              <a:rPr lang="nl-BE" dirty="0" smtClean="0"/>
              <a:t> operaties</a:t>
            </a:r>
          </a:p>
          <a:p>
            <a:pPr lvl="1"/>
            <a:r>
              <a:rPr lang="nl-BE" dirty="0" smtClean="0"/>
              <a:t>Broadcast </a:t>
            </a:r>
            <a:r>
              <a:rPr lang="nl-BE" dirty="0" err="1" smtClean="0"/>
              <a:t>packet</a:t>
            </a:r>
            <a:r>
              <a:rPr lang="nl-BE" dirty="0" smtClean="0"/>
              <a:t> -&gt; trage apparaat operaties</a:t>
            </a:r>
          </a:p>
          <a:p>
            <a:r>
              <a:rPr lang="nl-BE" dirty="0" smtClean="0"/>
              <a:t>Efficiënter omgaan met adres ruimte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b="8681"/>
          <a:stretch/>
        </p:blipFill>
        <p:spPr>
          <a:xfrm>
            <a:off x="3554104" y="3736437"/>
            <a:ext cx="4622474" cy="29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9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uitgewerkt voorbeeld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Orden de verschillende </a:t>
            </a:r>
            <a:r>
              <a:rPr lang="nl-BE" dirty="0" err="1"/>
              <a:t>subnets</a:t>
            </a:r>
            <a:r>
              <a:rPr lang="nl-BE" dirty="0"/>
              <a:t> op basis van het aantal </a:t>
            </a:r>
            <a:r>
              <a:rPr lang="nl-BE" dirty="0" err="1" smtClean="0"/>
              <a:t>hosts</a:t>
            </a:r>
            <a:endParaRPr lang="nl-BE" dirty="0"/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0: 60</a:t>
            </a:r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1: 20</a:t>
            </a:r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2: 20</a:t>
            </a:r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3: 2</a:t>
            </a:r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4: 2</a:t>
            </a:r>
          </a:p>
          <a:p>
            <a:pPr marL="0" indent="0">
              <a:buNone/>
            </a:pPr>
            <a:r>
              <a:rPr lang="nl-BE" dirty="0" err="1" smtClean="0"/>
              <a:t>Subnet</a:t>
            </a:r>
            <a:r>
              <a:rPr lang="nl-BE" dirty="0" smtClean="0"/>
              <a:t> 5: 2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b="1" dirty="0" smtClean="0"/>
              <a:t>Vergeet de netwerken tussen de routers niet!!</a:t>
            </a:r>
            <a:endParaRPr lang="nl-BE" b="1" dirty="0"/>
          </a:p>
          <a:p>
            <a:endParaRPr lang="nl-B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42" y="2473550"/>
            <a:ext cx="4925103" cy="305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uitgewerkt voorbeeld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08807"/>
          </a:xfrm>
        </p:spPr>
        <p:txBody>
          <a:bodyPr>
            <a:normAutofit lnSpcReduction="10000"/>
          </a:bodyPr>
          <a:lstStyle/>
          <a:p>
            <a:r>
              <a:rPr lang="nl-BE" dirty="0" err="1" smtClean="0"/>
              <a:t>Subnet</a:t>
            </a:r>
            <a:r>
              <a:rPr lang="nl-BE" dirty="0" smtClean="0"/>
              <a:t> 0 (60 </a:t>
            </a:r>
            <a:r>
              <a:rPr lang="nl-BE" dirty="0" err="1" smtClean="0"/>
              <a:t>hosts</a:t>
            </a:r>
            <a:r>
              <a:rPr lang="nl-BE" dirty="0" smtClean="0"/>
              <a:t>): 6 host bits =&gt; 2^6 = 64	26 netwerk bits</a:t>
            </a:r>
          </a:p>
          <a:p>
            <a:pPr marL="0" indent="0">
              <a:buNone/>
            </a:pPr>
            <a:r>
              <a:rPr lang="nl-BE" dirty="0" smtClean="0"/>
              <a:t>netwerk adres: 	</a:t>
            </a:r>
            <a:r>
              <a:rPr lang="nl-BE" dirty="0" smtClean="0">
                <a:solidFill>
                  <a:srgbClr val="92D050"/>
                </a:solidFill>
              </a:rPr>
              <a:t>192.168.20.00</a:t>
            </a:r>
            <a:r>
              <a:rPr lang="nl-BE" dirty="0" smtClean="0"/>
              <a:t>00 0000</a:t>
            </a:r>
            <a:r>
              <a:rPr lang="nl-BE" dirty="0" smtClean="0">
                <a:solidFill>
                  <a:srgbClr val="92D050"/>
                </a:solidFill>
              </a:rPr>
              <a:t>/26</a:t>
            </a:r>
            <a:r>
              <a:rPr lang="nl-BE" dirty="0" smtClean="0">
                <a:solidFill>
                  <a:schemeClr val="accent6"/>
                </a:solidFill>
              </a:rPr>
              <a:t> </a:t>
            </a:r>
            <a:r>
              <a:rPr lang="nl-BE" dirty="0" smtClean="0"/>
              <a:t>-&gt; 192.168.20.0/26</a:t>
            </a:r>
          </a:p>
          <a:p>
            <a:pPr marL="0" indent="0">
              <a:buNone/>
            </a:pPr>
            <a:r>
              <a:rPr lang="nl-BE" dirty="0" smtClean="0"/>
              <a:t>eerste host:		</a:t>
            </a:r>
            <a:r>
              <a:rPr lang="nl-BE" dirty="0" smtClean="0">
                <a:solidFill>
                  <a:srgbClr val="92D050"/>
                </a:solidFill>
              </a:rPr>
              <a:t>192.168.20.00</a:t>
            </a:r>
            <a:r>
              <a:rPr lang="nl-BE" dirty="0" smtClean="0"/>
              <a:t>00 0001</a:t>
            </a:r>
            <a:r>
              <a:rPr lang="nl-BE" dirty="0" smtClean="0">
                <a:solidFill>
                  <a:srgbClr val="92D050"/>
                </a:solidFill>
              </a:rPr>
              <a:t>/26</a:t>
            </a:r>
            <a:r>
              <a:rPr lang="nl-BE" dirty="0" smtClean="0">
                <a:solidFill>
                  <a:schemeClr val="accent6"/>
                </a:solidFill>
              </a:rPr>
              <a:t> </a:t>
            </a:r>
            <a:r>
              <a:rPr lang="nl-BE" dirty="0" smtClean="0"/>
              <a:t>-&gt; 192.168.20.1/26</a:t>
            </a:r>
          </a:p>
          <a:p>
            <a:pPr marL="0" indent="0">
              <a:buNone/>
            </a:pPr>
            <a:r>
              <a:rPr lang="nl-BE" dirty="0" smtClean="0"/>
              <a:t>Laatste host: 	</a:t>
            </a:r>
            <a:r>
              <a:rPr lang="nl-BE" dirty="0" smtClean="0">
                <a:solidFill>
                  <a:srgbClr val="92D050"/>
                </a:solidFill>
              </a:rPr>
              <a:t>192.168.20.00</a:t>
            </a:r>
            <a:r>
              <a:rPr lang="nl-BE" dirty="0" smtClean="0"/>
              <a:t>11 1110</a:t>
            </a:r>
            <a:r>
              <a:rPr lang="nl-BE" dirty="0" smtClean="0">
                <a:solidFill>
                  <a:srgbClr val="92D050"/>
                </a:solidFill>
              </a:rPr>
              <a:t>/26</a:t>
            </a:r>
            <a:r>
              <a:rPr lang="nl-BE" dirty="0" smtClean="0"/>
              <a:t> -&gt; 192.168.20.62/26</a:t>
            </a:r>
          </a:p>
          <a:p>
            <a:pPr marL="0" indent="0">
              <a:buNone/>
            </a:pPr>
            <a:r>
              <a:rPr lang="nl-BE" dirty="0" smtClean="0"/>
              <a:t>Broadcast adres:	</a:t>
            </a:r>
            <a:r>
              <a:rPr lang="nl-BE" dirty="0" smtClean="0">
                <a:solidFill>
                  <a:srgbClr val="92D050"/>
                </a:solidFill>
              </a:rPr>
              <a:t>192.168.20.00</a:t>
            </a:r>
            <a:r>
              <a:rPr lang="nl-BE" dirty="0" smtClean="0"/>
              <a:t>11 1111</a:t>
            </a:r>
            <a:r>
              <a:rPr lang="nl-BE" dirty="0" smtClean="0">
                <a:solidFill>
                  <a:srgbClr val="92D050"/>
                </a:solidFill>
              </a:rPr>
              <a:t>/26</a:t>
            </a:r>
            <a:r>
              <a:rPr lang="nl-BE" dirty="0" smtClean="0"/>
              <a:t> -&gt; 192.168.20.63/26</a:t>
            </a:r>
          </a:p>
          <a:p>
            <a:r>
              <a:rPr lang="nl-BE" dirty="0" err="1" smtClean="0"/>
              <a:t>Subnet</a:t>
            </a:r>
            <a:r>
              <a:rPr lang="nl-BE" dirty="0" smtClean="0"/>
              <a:t> 1 (20 </a:t>
            </a:r>
            <a:r>
              <a:rPr lang="nl-BE" dirty="0" err="1" smtClean="0"/>
              <a:t>hosts</a:t>
            </a:r>
            <a:r>
              <a:rPr lang="nl-BE" dirty="0" smtClean="0"/>
              <a:t>): 5 host bits =&gt; 2^5 = 32	27 netwerk bits</a:t>
            </a:r>
          </a:p>
          <a:p>
            <a:pPr marL="0" indent="0">
              <a:buNone/>
            </a:pPr>
            <a:r>
              <a:rPr lang="nl-BE" dirty="0" smtClean="0"/>
              <a:t>Netwerk adres:	</a:t>
            </a:r>
            <a:r>
              <a:rPr lang="nl-BE" dirty="0" smtClean="0">
                <a:solidFill>
                  <a:srgbClr val="92D050"/>
                </a:solidFill>
              </a:rPr>
              <a:t>192.168.20.010</a:t>
            </a:r>
            <a:r>
              <a:rPr lang="nl-BE" dirty="0"/>
              <a:t>0</a:t>
            </a:r>
            <a:r>
              <a:rPr lang="nl-BE" dirty="0" smtClean="0"/>
              <a:t> 0000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/>
              <a:t> -&gt; 192.168.20.64/27</a:t>
            </a:r>
          </a:p>
          <a:p>
            <a:pPr marL="0" indent="0">
              <a:buNone/>
            </a:pPr>
            <a:r>
              <a:rPr lang="nl-BE" dirty="0" smtClean="0"/>
              <a:t>Eerste host:		</a:t>
            </a:r>
            <a:r>
              <a:rPr lang="nl-BE" dirty="0" smtClean="0">
                <a:solidFill>
                  <a:srgbClr val="92D050"/>
                </a:solidFill>
              </a:rPr>
              <a:t>192.168.20.010</a:t>
            </a:r>
            <a:r>
              <a:rPr lang="nl-BE" dirty="0" smtClean="0"/>
              <a:t>0 0001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/>
              <a:t> -&gt; 192.168.20.65/27</a:t>
            </a:r>
          </a:p>
          <a:p>
            <a:pPr marL="0" indent="0">
              <a:buNone/>
            </a:pPr>
            <a:r>
              <a:rPr lang="nl-BE" dirty="0" smtClean="0"/>
              <a:t>Laatste host: 	</a:t>
            </a:r>
            <a:r>
              <a:rPr lang="nl-BE" dirty="0" smtClean="0">
                <a:solidFill>
                  <a:srgbClr val="92D050"/>
                </a:solidFill>
              </a:rPr>
              <a:t>192.168.20.010</a:t>
            </a:r>
            <a:r>
              <a:rPr lang="nl-BE" dirty="0" smtClean="0"/>
              <a:t>1 1110</a:t>
            </a:r>
            <a:r>
              <a:rPr lang="nl-BE" dirty="0" smtClean="0">
                <a:solidFill>
                  <a:srgbClr val="92D050"/>
                </a:solidFill>
              </a:rPr>
              <a:t>/27 </a:t>
            </a:r>
            <a:r>
              <a:rPr lang="nl-BE" dirty="0" smtClean="0"/>
              <a:t>-&gt; 192.168.20.94/27</a:t>
            </a:r>
          </a:p>
          <a:p>
            <a:pPr marL="0" indent="0">
              <a:buNone/>
            </a:pPr>
            <a:r>
              <a:rPr lang="nl-BE" dirty="0" smtClean="0"/>
              <a:t>Broadcast adres:	</a:t>
            </a:r>
            <a:r>
              <a:rPr lang="nl-BE" dirty="0" smtClean="0">
                <a:solidFill>
                  <a:srgbClr val="92D050"/>
                </a:solidFill>
              </a:rPr>
              <a:t>192.168.20.010</a:t>
            </a:r>
            <a:r>
              <a:rPr lang="nl-BE" dirty="0" smtClean="0"/>
              <a:t>1 1111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/>
              <a:t> -&gt; 192.168.20.95/27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2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uitgewerkt voorbeeld</a:t>
            </a:r>
            <a:endParaRPr lang="nl-BE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1690688"/>
            <a:ext cx="10515600" cy="49088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 smtClean="0"/>
              <a:t>Subnet</a:t>
            </a:r>
            <a:r>
              <a:rPr lang="nl-BE" dirty="0" smtClean="0"/>
              <a:t> 2 (20 </a:t>
            </a:r>
            <a:r>
              <a:rPr lang="nl-BE" dirty="0" err="1" smtClean="0"/>
              <a:t>hosts</a:t>
            </a:r>
            <a:r>
              <a:rPr lang="nl-BE" dirty="0" smtClean="0"/>
              <a:t>): 5 host bits =&gt; 2^5 = 32	27 netwerk 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netwerk adres: 	</a:t>
            </a:r>
            <a:r>
              <a:rPr lang="nl-BE" dirty="0" smtClean="0">
                <a:solidFill>
                  <a:srgbClr val="92D050"/>
                </a:solidFill>
              </a:rPr>
              <a:t>192.168.20.01</a:t>
            </a:r>
            <a:r>
              <a:rPr lang="nl-BE" b="1" dirty="0" smtClean="0">
                <a:solidFill>
                  <a:srgbClr val="92D050"/>
                </a:solidFill>
              </a:rPr>
              <a:t>1</a:t>
            </a:r>
            <a:r>
              <a:rPr lang="nl-BE" dirty="0" smtClean="0"/>
              <a:t>0 0000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>
                <a:solidFill>
                  <a:schemeClr val="accent6"/>
                </a:solidFill>
              </a:rPr>
              <a:t> </a:t>
            </a:r>
            <a:r>
              <a:rPr lang="nl-BE" dirty="0" smtClean="0"/>
              <a:t>-&gt; 192.168.20.96/27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eerste host:		</a:t>
            </a:r>
            <a:r>
              <a:rPr lang="nl-BE" dirty="0" smtClean="0">
                <a:solidFill>
                  <a:srgbClr val="92D050"/>
                </a:solidFill>
              </a:rPr>
              <a:t>192.168.20.01</a:t>
            </a:r>
            <a:r>
              <a:rPr lang="nl-BE" b="1" dirty="0" smtClean="0">
                <a:solidFill>
                  <a:srgbClr val="92D050"/>
                </a:solidFill>
              </a:rPr>
              <a:t>1</a:t>
            </a:r>
            <a:r>
              <a:rPr lang="nl-BE" dirty="0" smtClean="0"/>
              <a:t>0 0001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>
                <a:solidFill>
                  <a:schemeClr val="accent6"/>
                </a:solidFill>
              </a:rPr>
              <a:t> </a:t>
            </a:r>
            <a:r>
              <a:rPr lang="nl-BE" dirty="0" smtClean="0"/>
              <a:t>-&gt; 192.168.20.97/27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Laatste host: 	</a:t>
            </a:r>
            <a:r>
              <a:rPr lang="nl-BE" dirty="0" smtClean="0">
                <a:solidFill>
                  <a:srgbClr val="92D050"/>
                </a:solidFill>
              </a:rPr>
              <a:t>192.168.20.01</a:t>
            </a:r>
            <a:r>
              <a:rPr lang="nl-BE" b="1" dirty="0" smtClean="0">
                <a:solidFill>
                  <a:srgbClr val="92D050"/>
                </a:solidFill>
              </a:rPr>
              <a:t>1</a:t>
            </a:r>
            <a:r>
              <a:rPr lang="nl-BE" dirty="0"/>
              <a:t>1</a:t>
            </a:r>
            <a:r>
              <a:rPr lang="nl-BE" dirty="0" smtClean="0"/>
              <a:t> 1110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/>
              <a:t> -&gt; 192.168.20.126/27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Broadcast adres:	</a:t>
            </a:r>
            <a:r>
              <a:rPr lang="nl-BE" dirty="0" smtClean="0">
                <a:solidFill>
                  <a:srgbClr val="92D050"/>
                </a:solidFill>
              </a:rPr>
              <a:t>192.168.20.01</a:t>
            </a:r>
            <a:r>
              <a:rPr lang="nl-BE" b="1" dirty="0" smtClean="0">
                <a:solidFill>
                  <a:srgbClr val="92D050"/>
                </a:solidFill>
              </a:rPr>
              <a:t>1</a:t>
            </a:r>
            <a:r>
              <a:rPr lang="nl-BE" dirty="0"/>
              <a:t>1</a:t>
            </a:r>
            <a:r>
              <a:rPr lang="nl-BE" dirty="0" smtClean="0"/>
              <a:t> 1111</a:t>
            </a:r>
            <a:r>
              <a:rPr lang="nl-BE" dirty="0" smtClean="0">
                <a:solidFill>
                  <a:srgbClr val="92D050"/>
                </a:solidFill>
              </a:rPr>
              <a:t>/27</a:t>
            </a:r>
            <a:r>
              <a:rPr lang="nl-BE" dirty="0" smtClean="0"/>
              <a:t> -&gt; 192.168.20.127/27</a:t>
            </a:r>
          </a:p>
          <a:p>
            <a:r>
              <a:rPr lang="nl-BE" dirty="0" err="1" smtClean="0"/>
              <a:t>Subnet</a:t>
            </a:r>
            <a:r>
              <a:rPr lang="nl-BE" dirty="0" smtClean="0"/>
              <a:t> 3 (2 </a:t>
            </a:r>
            <a:r>
              <a:rPr lang="nl-BE" dirty="0" err="1" smtClean="0"/>
              <a:t>hosts</a:t>
            </a:r>
            <a:r>
              <a:rPr lang="nl-BE" dirty="0" smtClean="0"/>
              <a:t>): 2 host bits =&gt; 2^2 = 4	30 netwerk 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Netwerk adres:	</a:t>
            </a:r>
            <a:r>
              <a:rPr lang="nl-BE" dirty="0" smtClean="0">
                <a:solidFill>
                  <a:srgbClr val="92D050"/>
                </a:solidFill>
              </a:rPr>
              <a:t>192.168.20.100</a:t>
            </a:r>
            <a:r>
              <a:rPr lang="nl-BE" b="1" dirty="0" smtClean="0">
                <a:solidFill>
                  <a:srgbClr val="92D050"/>
                </a:solidFill>
              </a:rPr>
              <a:t>0</a:t>
            </a:r>
            <a:r>
              <a:rPr lang="nl-BE" b="1" dirty="0" smtClean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00</a:t>
            </a:r>
            <a:r>
              <a:rPr lang="nl-BE" dirty="0" smtClean="0">
                <a:solidFill>
                  <a:srgbClr val="92D050"/>
                </a:solidFill>
              </a:rPr>
              <a:t>/30 </a:t>
            </a:r>
            <a:r>
              <a:rPr lang="nl-BE" dirty="0" smtClean="0"/>
              <a:t>-&gt; 192.168.20.128/30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Eerste host:		</a:t>
            </a:r>
            <a:r>
              <a:rPr lang="nl-BE" dirty="0" smtClean="0">
                <a:solidFill>
                  <a:srgbClr val="92D050"/>
                </a:solidFill>
              </a:rPr>
              <a:t>192.168.20.100</a:t>
            </a:r>
            <a:r>
              <a:rPr lang="nl-BE" b="1" dirty="0" smtClean="0">
                <a:solidFill>
                  <a:srgbClr val="92D050"/>
                </a:solidFill>
              </a:rPr>
              <a:t>0</a:t>
            </a:r>
            <a:r>
              <a:rPr lang="nl-BE" b="1" dirty="0" smtClean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01</a:t>
            </a:r>
            <a:r>
              <a:rPr lang="nl-BE" dirty="0" smtClean="0">
                <a:solidFill>
                  <a:srgbClr val="92D050"/>
                </a:solidFill>
              </a:rPr>
              <a:t>/30</a:t>
            </a:r>
            <a:r>
              <a:rPr lang="nl-BE" dirty="0" smtClean="0"/>
              <a:t> -&gt; 192.168.20.129/30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Laatste host: 	</a:t>
            </a:r>
            <a:r>
              <a:rPr lang="nl-BE" dirty="0" smtClean="0">
                <a:solidFill>
                  <a:srgbClr val="92D050"/>
                </a:solidFill>
              </a:rPr>
              <a:t>192.168.20.100</a:t>
            </a:r>
            <a:r>
              <a:rPr lang="nl-BE" b="1" dirty="0" smtClean="0">
                <a:solidFill>
                  <a:srgbClr val="92D050"/>
                </a:solidFill>
              </a:rPr>
              <a:t>0</a:t>
            </a:r>
            <a:r>
              <a:rPr lang="nl-BE" b="1" dirty="0" smtClean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10</a:t>
            </a:r>
            <a:r>
              <a:rPr lang="nl-BE" dirty="0" smtClean="0">
                <a:solidFill>
                  <a:srgbClr val="92D050"/>
                </a:solidFill>
              </a:rPr>
              <a:t>/30 </a:t>
            </a:r>
            <a:r>
              <a:rPr lang="nl-BE" dirty="0" smtClean="0"/>
              <a:t>-&gt; 192.168.20.130/30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 smtClean="0"/>
              <a:t>Broadcast adres:	</a:t>
            </a:r>
            <a:r>
              <a:rPr lang="nl-BE" dirty="0" smtClean="0">
                <a:solidFill>
                  <a:srgbClr val="92D050"/>
                </a:solidFill>
              </a:rPr>
              <a:t>192.168.20.100</a:t>
            </a:r>
            <a:r>
              <a:rPr lang="nl-BE" b="1" dirty="0" smtClean="0">
                <a:solidFill>
                  <a:srgbClr val="92D050"/>
                </a:solidFill>
              </a:rPr>
              <a:t>0</a:t>
            </a:r>
            <a:r>
              <a:rPr lang="nl-BE" b="1" dirty="0" smtClean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11</a:t>
            </a:r>
            <a:r>
              <a:rPr lang="nl-BE" dirty="0" smtClean="0">
                <a:solidFill>
                  <a:srgbClr val="92D050"/>
                </a:solidFill>
              </a:rPr>
              <a:t>/30</a:t>
            </a:r>
            <a:r>
              <a:rPr lang="nl-BE" dirty="0" smtClean="0"/>
              <a:t> -&gt; 192.168.20.131/30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7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uitgewerkt voorbeeld</a:t>
            </a:r>
            <a:endParaRPr lang="nl-BE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838200" y="1690688"/>
            <a:ext cx="10515600" cy="49088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Subnet</a:t>
            </a:r>
            <a:r>
              <a:rPr lang="nl-BE" dirty="0"/>
              <a:t> 4 (2 </a:t>
            </a:r>
            <a:r>
              <a:rPr lang="nl-BE" dirty="0" err="1"/>
              <a:t>hosts</a:t>
            </a:r>
            <a:r>
              <a:rPr lang="nl-BE" dirty="0"/>
              <a:t>): 2 host bits =&gt; 2^2 = 4	30 netwerk bits</a:t>
            </a:r>
          </a:p>
          <a:p>
            <a:pPr marL="0" indent="0">
              <a:buNone/>
            </a:pPr>
            <a:r>
              <a:rPr lang="nl-BE" dirty="0"/>
              <a:t>Netwerk adres: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>
                <a:solidFill>
                  <a:srgbClr val="92D050"/>
                </a:solidFill>
              </a:rPr>
              <a:t>01</a:t>
            </a:r>
            <a:r>
              <a:rPr lang="nl-BE" dirty="0"/>
              <a:t>00</a:t>
            </a:r>
            <a:r>
              <a:rPr lang="nl-BE" dirty="0">
                <a:solidFill>
                  <a:srgbClr val="92D050"/>
                </a:solidFill>
              </a:rPr>
              <a:t>/30 </a:t>
            </a:r>
            <a:r>
              <a:rPr lang="nl-BE" dirty="0"/>
              <a:t>-&gt; 192.168.20.132/30</a:t>
            </a:r>
          </a:p>
          <a:p>
            <a:pPr marL="0" indent="0">
              <a:buNone/>
            </a:pPr>
            <a:r>
              <a:rPr lang="nl-BE" dirty="0"/>
              <a:t>Eerste host:	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>
                <a:solidFill>
                  <a:srgbClr val="92D050"/>
                </a:solidFill>
              </a:rPr>
              <a:t>01</a:t>
            </a:r>
            <a:r>
              <a:rPr lang="nl-BE" dirty="0"/>
              <a:t>01</a:t>
            </a:r>
            <a:r>
              <a:rPr lang="nl-BE" dirty="0">
                <a:solidFill>
                  <a:srgbClr val="92D050"/>
                </a:solidFill>
              </a:rPr>
              <a:t>/30</a:t>
            </a:r>
            <a:r>
              <a:rPr lang="nl-BE" dirty="0"/>
              <a:t> -&gt; 192.168.20.133/30</a:t>
            </a:r>
          </a:p>
          <a:p>
            <a:pPr marL="0" indent="0">
              <a:buNone/>
            </a:pPr>
            <a:r>
              <a:rPr lang="nl-BE" dirty="0"/>
              <a:t>Laatste host: 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>
                <a:solidFill>
                  <a:srgbClr val="92D050"/>
                </a:solidFill>
              </a:rPr>
              <a:t>01</a:t>
            </a:r>
            <a:r>
              <a:rPr lang="nl-BE" dirty="0"/>
              <a:t>10</a:t>
            </a:r>
            <a:r>
              <a:rPr lang="nl-BE" dirty="0">
                <a:solidFill>
                  <a:srgbClr val="92D050"/>
                </a:solidFill>
              </a:rPr>
              <a:t>/30 </a:t>
            </a:r>
            <a:r>
              <a:rPr lang="nl-BE" dirty="0"/>
              <a:t>-&gt; 192.168.20.134/30</a:t>
            </a:r>
          </a:p>
          <a:p>
            <a:pPr marL="0" indent="0">
              <a:buNone/>
            </a:pPr>
            <a:r>
              <a:rPr lang="nl-BE" dirty="0"/>
              <a:t>Broadcast adres: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>
                <a:solidFill>
                  <a:srgbClr val="92D050"/>
                </a:solidFill>
              </a:rPr>
              <a:t>01</a:t>
            </a:r>
            <a:r>
              <a:rPr lang="nl-BE" dirty="0"/>
              <a:t>11</a:t>
            </a:r>
            <a:r>
              <a:rPr lang="nl-BE" dirty="0">
                <a:solidFill>
                  <a:srgbClr val="92D050"/>
                </a:solidFill>
              </a:rPr>
              <a:t>/30</a:t>
            </a:r>
            <a:r>
              <a:rPr lang="nl-BE" dirty="0"/>
              <a:t> -&gt; </a:t>
            </a:r>
            <a:r>
              <a:rPr lang="nl-BE" dirty="0" smtClean="0"/>
              <a:t>192.168.20.135/30</a:t>
            </a:r>
          </a:p>
          <a:p>
            <a:r>
              <a:rPr lang="nl-BE" dirty="0" err="1"/>
              <a:t>Subnet</a:t>
            </a:r>
            <a:r>
              <a:rPr lang="nl-BE" dirty="0"/>
              <a:t> </a:t>
            </a:r>
            <a:r>
              <a:rPr lang="nl-BE" dirty="0" smtClean="0"/>
              <a:t>5 </a:t>
            </a:r>
            <a:r>
              <a:rPr lang="nl-BE" dirty="0"/>
              <a:t>(2 </a:t>
            </a:r>
            <a:r>
              <a:rPr lang="nl-BE" dirty="0" err="1"/>
              <a:t>hosts</a:t>
            </a:r>
            <a:r>
              <a:rPr lang="nl-BE" dirty="0"/>
              <a:t>): 2 host bits =&gt; 2^2 = 4	30 netwerk bits</a:t>
            </a:r>
          </a:p>
          <a:p>
            <a:pPr marL="0" indent="0">
              <a:buNone/>
            </a:pPr>
            <a:r>
              <a:rPr lang="nl-BE" dirty="0"/>
              <a:t>Netwerk adres: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10</a:t>
            </a:r>
            <a:r>
              <a:rPr lang="nl-BE" dirty="0" smtClean="0"/>
              <a:t>00</a:t>
            </a:r>
            <a:r>
              <a:rPr lang="nl-BE" dirty="0" smtClean="0">
                <a:solidFill>
                  <a:srgbClr val="92D050"/>
                </a:solidFill>
              </a:rPr>
              <a:t>/30 </a:t>
            </a:r>
            <a:r>
              <a:rPr lang="nl-BE" dirty="0"/>
              <a:t>-&gt; </a:t>
            </a:r>
            <a:r>
              <a:rPr lang="nl-BE" dirty="0" smtClean="0"/>
              <a:t>192.168.20.136/30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Eerste host:	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10</a:t>
            </a:r>
            <a:r>
              <a:rPr lang="nl-BE" dirty="0" smtClean="0"/>
              <a:t>01</a:t>
            </a:r>
            <a:r>
              <a:rPr lang="nl-BE" dirty="0" smtClean="0">
                <a:solidFill>
                  <a:srgbClr val="92D050"/>
                </a:solidFill>
              </a:rPr>
              <a:t>/30</a:t>
            </a:r>
            <a:r>
              <a:rPr lang="nl-BE" dirty="0" smtClean="0"/>
              <a:t> </a:t>
            </a:r>
            <a:r>
              <a:rPr lang="nl-BE" dirty="0"/>
              <a:t>-&gt; </a:t>
            </a:r>
            <a:r>
              <a:rPr lang="nl-BE" dirty="0" smtClean="0"/>
              <a:t>192.168.20.137/30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Laatste host: 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10</a:t>
            </a:r>
            <a:r>
              <a:rPr lang="nl-BE" dirty="0" smtClean="0"/>
              <a:t>10</a:t>
            </a:r>
            <a:r>
              <a:rPr lang="nl-BE" dirty="0" smtClean="0">
                <a:solidFill>
                  <a:srgbClr val="92D050"/>
                </a:solidFill>
              </a:rPr>
              <a:t>/30 </a:t>
            </a:r>
            <a:r>
              <a:rPr lang="nl-BE" dirty="0"/>
              <a:t>-&gt; </a:t>
            </a:r>
            <a:r>
              <a:rPr lang="nl-BE" dirty="0" smtClean="0"/>
              <a:t>192.168.20.138/30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Broadcast adres:	</a:t>
            </a:r>
            <a:r>
              <a:rPr lang="nl-BE" dirty="0">
                <a:solidFill>
                  <a:srgbClr val="92D050"/>
                </a:solidFill>
              </a:rPr>
              <a:t>192.168.20.100</a:t>
            </a:r>
            <a:r>
              <a:rPr lang="nl-BE" b="1" dirty="0">
                <a:solidFill>
                  <a:srgbClr val="92D050"/>
                </a:solidFill>
              </a:rPr>
              <a:t>0</a:t>
            </a:r>
            <a:r>
              <a:rPr lang="nl-BE" b="1" dirty="0"/>
              <a:t> </a:t>
            </a:r>
            <a:r>
              <a:rPr lang="nl-BE" b="1" dirty="0" smtClean="0">
                <a:solidFill>
                  <a:srgbClr val="92D050"/>
                </a:solidFill>
              </a:rPr>
              <a:t>10</a:t>
            </a:r>
            <a:r>
              <a:rPr lang="nl-BE" dirty="0" smtClean="0"/>
              <a:t>11</a:t>
            </a:r>
            <a:r>
              <a:rPr lang="nl-BE" dirty="0" smtClean="0">
                <a:solidFill>
                  <a:srgbClr val="92D050"/>
                </a:solidFill>
              </a:rPr>
              <a:t>/30</a:t>
            </a:r>
            <a:r>
              <a:rPr lang="nl-BE" dirty="0" smtClean="0"/>
              <a:t> </a:t>
            </a:r>
            <a:r>
              <a:rPr lang="nl-BE" dirty="0"/>
              <a:t>-&gt; </a:t>
            </a:r>
            <a:r>
              <a:rPr lang="nl-BE" dirty="0" smtClean="0"/>
              <a:t>192.168.20.139/30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66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VLSM uitgewerkt voorbeeld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3356372" y="1270559"/>
            <a:ext cx="5479256" cy="5479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6" name="Rechte verbindingslijn 5"/>
          <p:cNvCxnSpPr>
            <a:stCxn id="4" idx="0"/>
            <a:endCxn id="4" idx="4"/>
          </p:cNvCxnSpPr>
          <p:nvPr/>
        </p:nvCxnSpPr>
        <p:spPr>
          <a:xfrm>
            <a:off x="6096000" y="1270559"/>
            <a:ext cx="0" cy="5479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/>
          <p:cNvCxnSpPr>
            <a:stCxn id="4" idx="6"/>
            <a:endCxn id="4" idx="2"/>
          </p:cNvCxnSpPr>
          <p:nvPr/>
        </p:nvCxnSpPr>
        <p:spPr>
          <a:xfrm flipH="1">
            <a:off x="3356372" y="4010187"/>
            <a:ext cx="5479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561115" y="2053786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00 0000</a:t>
            </a:r>
            <a:endParaRPr lang="nl-BE" dirty="0"/>
          </a:p>
        </p:txBody>
      </p:sp>
      <p:sp>
        <p:nvSpPr>
          <p:cNvPr id="12" name="Tekstvak 11"/>
          <p:cNvSpPr txBox="1"/>
          <p:nvPr/>
        </p:nvSpPr>
        <p:spPr>
          <a:xfrm>
            <a:off x="3760574" y="2875835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00</a:t>
            </a:r>
            <a:r>
              <a:rPr lang="nl-BE" dirty="0" smtClean="0"/>
              <a:t>00 0000</a:t>
            </a:r>
            <a:endParaRPr lang="nl-BE" dirty="0"/>
          </a:p>
        </p:txBody>
      </p:sp>
      <p:sp>
        <p:nvSpPr>
          <p:cNvPr id="13" name="Tekstvak 12"/>
          <p:cNvSpPr txBox="1"/>
          <p:nvPr/>
        </p:nvSpPr>
        <p:spPr>
          <a:xfrm rot="17638214">
            <a:off x="5519521" y="2422834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01</a:t>
            </a:r>
            <a:r>
              <a:rPr lang="nl-BE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nl-BE" dirty="0" smtClean="0"/>
              <a:t>0 0000</a:t>
            </a:r>
            <a:endParaRPr lang="nl-BE" dirty="0"/>
          </a:p>
        </p:txBody>
      </p:sp>
      <p:sp>
        <p:nvSpPr>
          <p:cNvPr id="14" name="Tekstvak 13"/>
          <p:cNvSpPr txBox="1"/>
          <p:nvPr/>
        </p:nvSpPr>
        <p:spPr>
          <a:xfrm>
            <a:off x="8340759" y="5960355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10</a:t>
            </a:r>
            <a:r>
              <a:rPr lang="nl-BE" dirty="0" smtClean="0"/>
              <a:t>00 0000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1561115" y="5960355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11</a:t>
            </a:r>
            <a:r>
              <a:rPr lang="nl-BE" dirty="0" smtClean="0"/>
              <a:t>00 0000</a:t>
            </a:r>
            <a:endParaRPr lang="nl-BE" dirty="0"/>
          </a:p>
        </p:txBody>
      </p:sp>
      <p:cxnSp>
        <p:nvCxnSpPr>
          <p:cNvPr id="17" name="Rechte verbindingslijn 16"/>
          <p:cNvCxnSpPr>
            <a:stCxn id="4" idx="7"/>
          </p:cNvCxnSpPr>
          <p:nvPr/>
        </p:nvCxnSpPr>
        <p:spPr>
          <a:xfrm flipH="1">
            <a:off x="6096000" y="2072977"/>
            <a:ext cx="1937210" cy="1910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 rot="19975092">
            <a:off x="6298101" y="3214223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01</a:t>
            </a:r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nl-BE" dirty="0" smtClean="0"/>
              <a:t>0 0000</a:t>
            </a:r>
            <a:endParaRPr lang="nl-BE" dirty="0"/>
          </a:p>
        </p:txBody>
      </p:sp>
      <p:sp>
        <p:nvSpPr>
          <p:cNvPr id="19" name="Tekstvak 18"/>
          <p:cNvSpPr txBox="1"/>
          <p:nvPr/>
        </p:nvSpPr>
        <p:spPr>
          <a:xfrm>
            <a:off x="8340759" y="2053786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01</a:t>
            </a:r>
            <a:r>
              <a:rPr lang="nl-BE" dirty="0" smtClean="0"/>
              <a:t>00 0000</a:t>
            </a:r>
            <a:endParaRPr lang="nl-BE" dirty="0"/>
          </a:p>
        </p:txBody>
      </p:sp>
      <p:cxnSp>
        <p:nvCxnSpPr>
          <p:cNvPr id="25" name="Rechte verbindingslijn 24"/>
          <p:cNvCxnSpPr>
            <a:stCxn id="4" idx="5"/>
          </p:cNvCxnSpPr>
          <p:nvPr/>
        </p:nvCxnSpPr>
        <p:spPr>
          <a:xfrm flipH="1" flipV="1">
            <a:off x="6096000" y="4010187"/>
            <a:ext cx="1937210" cy="1937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/>
          <p:cNvCxnSpPr/>
          <p:nvPr/>
        </p:nvCxnSpPr>
        <p:spPr>
          <a:xfrm flipH="1" flipV="1">
            <a:off x="6096000" y="4016668"/>
            <a:ext cx="968605" cy="2532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 flipH="1" flipV="1">
            <a:off x="6096000" y="4016668"/>
            <a:ext cx="2518173" cy="1009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 flipH="1" flipV="1">
            <a:off x="6095999" y="4029265"/>
            <a:ext cx="484303" cy="2720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/>
          <p:cNvCxnSpPr/>
          <p:nvPr/>
        </p:nvCxnSpPr>
        <p:spPr>
          <a:xfrm flipH="1" flipV="1">
            <a:off x="6095999" y="4016668"/>
            <a:ext cx="1503406" cy="231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/>
          <p:nvPr/>
        </p:nvCxnSpPr>
        <p:spPr>
          <a:xfrm flipH="1" flipV="1">
            <a:off x="6095999" y="4029265"/>
            <a:ext cx="2278408" cy="146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/>
          <p:nvPr/>
        </p:nvCxnSpPr>
        <p:spPr>
          <a:xfrm flipH="1" flipV="1">
            <a:off x="6095999" y="4029265"/>
            <a:ext cx="2739628" cy="518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/>
          <p:nvPr/>
        </p:nvCxnSpPr>
        <p:spPr>
          <a:xfrm flipH="1" flipV="1">
            <a:off x="6095999" y="4016667"/>
            <a:ext cx="2739629" cy="284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/>
          <p:cNvCxnSpPr/>
          <p:nvPr/>
        </p:nvCxnSpPr>
        <p:spPr>
          <a:xfrm flipH="1" flipV="1">
            <a:off x="6044096" y="4048025"/>
            <a:ext cx="2680804" cy="768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/>
        </p:nvCxnSpPr>
        <p:spPr>
          <a:xfrm flipH="1" flipV="1">
            <a:off x="6095998" y="4044479"/>
            <a:ext cx="2493570" cy="125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/>
          <p:cNvCxnSpPr/>
          <p:nvPr/>
        </p:nvCxnSpPr>
        <p:spPr>
          <a:xfrm flipH="1" flipV="1">
            <a:off x="6095998" y="4029264"/>
            <a:ext cx="2110957" cy="170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/>
          <p:nvPr/>
        </p:nvCxnSpPr>
        <p:spPr>
          <a:xfrm flipH="1" flipV="1">
            <a:off x="6044095" y="4003707"/>
            <a:ext cx="1791417" cy="2141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/>
          <p:nvPr/>
        </p:nvCxnSpPr>
        <p:spPr>
          <a:xfrm flipH="1" flipV="1">
            <a:off x="6071393" y="4044479"/>
            <a:ext cx="1295217" cy="240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/>
          <p:cNvCxnSpPr/>
          <p:nvPr/>
        </p:nvCxnSpPr>
        <p:spPr>
          <a:xfrm flipH="1" flipV="1">
            <a:off x="6095997" y="4051124"/>
            <a:ext cx="751705" cy="2592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/>
          <p:nvPr/>
        </p:nvCxnSpPr>
        <p:spPr>
          <a:xfrm flipH="1" flipV="1">
            <a:off x="6095998" y="4016667"/>
            <a:ext cx="221457" cy="2753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8749505" y="3974448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10</a:t>
            </a:r>
            <a:r>
              <a:rPr lang="nl-BE" dirty="0" smtClean="0">
                <a:solidFill>
                  <a:srgbClr val="FF0000"/>
                </a:solidFill>
              </a:rPr>
              <a:t>00 00</a:t>
            </a:r>
            <a:r>
              <a:rPr lang="nl-BE" dirty="0" smtClean="0"/>
              <a:t>00</a:t>
            </a:r>
            <a:endParaRPr lang="nl-BE" dirty="0"/>
          </a:p>
        </p:txBody>
      </p:sp>
      <p:sp>
        <p:nvSpPr>
          <p:cNvPr id="63" name="Tekstvak 62"/>
          <p:cNvSpPr txBox="1"/>
          <p:nvPr/>
        </p:nvSpPr>
        <p:spPr>
          <a:xfrm rot="283291">
            <a:off x="8749505" y="4332624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10</a:t>
            </a:r>
            <a:r>
              <a:rPr lang="nl-BE" dirty="0" smtClean="0">
                <a:solidFill>
                  <a:srgbClr val="FF0000"/>
                </a:solidFill>
              </a:rPr>
              <a:t>00 01</a:t>
            </a:r>
            <a:r>
              <a:rPr lang="nl-BE" dirty="0" smtClean="0"/>
              <a:t>00</a:t>
            </a:r>
            <a:endParaRPr lang="nl-BE" dirty="0"/>
          </a:p>
        </p:txBody>
      </p:sp>
      <p:sp>
        <p:nvSpPr>
          <p:cNvPr id="64" name="Tekstvak 63"/>
          <p:cNvSpPr txBox="1"/>
          <p:nvPr/>
        </p:nvSpPr>
        <p:spPr>
          <a:xfrm rot="497131">
            <a:off x="8680942" y="4682499"/>
            <a:ext cx="233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192.168.20.</a:t>
            </a:r>
            <a:r>
              <a:rPr lang="nl-BE" dirty="0" smtClean="0">
                <a:solidFill>
                  <a:srgbClr val="92D050"/>
                </a:solidFill>
              </a:rPr>
              <a:t>10</a:t>
            </a:r>
            <a:r>
              <a:rPr lang="nl-BE" dirty="0" smtClean="0">
                <a:solidFill>
                  <a:srgbClr val="FF0000"/>
                </a:solidFill>
              </a:rPr>
              <a:t>00 10</a:t>
            </a:r>
            <a:r>
              <a:rPr lang="nl-BE" dirty="0" smtClean="0"/>
              <a:t>00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87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Oefeningen op VLSM</a:t>
            </a:r>
            <a:endParaRPr lang="nl-BE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0387"/>
            <a:ext cx="10515600" cy="264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17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Oefeningen op VLSM</a:t>
            </a:r>
            <a:endParaRPr lang="nl-BE" dirty="0"/>
          </a:p>
        </p:txBody>
      </p:sp>
      <p:pic>
        <p:nvPicPr>
          <p:cNvPr id="4" name="Picture 2" descr="http://puu.sh/8LKC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7" y="1442566"/>
            <a:ext cx="69532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– VLSM </a:t>
            </a:r>
            <a:r>
              <a:rPr lang="nl-BE" dirty="0" err="1" smtClean="0"/>
              <a:t>addressing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oefening</a:t>
            </a:r>
          </a:p>
          <a:p>
            <a:pPr lvl="1"/>
            <a:r>
              <a:rPr lang="nl-BE" dirty="0" err="1" smtClean="0"/>
              <a:t>Netacademy</a:t>
            </a:r>
            <a:r>
              <a:rPr lang="nl-BE" dirty="0" smtClean="0"/>
              <a:t> 8.2.1.4</a:t>
            </a:r>
            <a:endParaRPr lang="nl-BE" dirty="0"/>
          </a:p>
        </p:txBody>
      </p:sp>
      <p:pic>
        <p:nvPicPr>
          <p:cNvPr id="4" name="Shape 7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1649" y="2791118"/>
            <a:ext cx="5667375" cy="2990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5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Waarom </a:t>
            </a:r>
            <a:r>
              <a:rPr lang="nl-BE" dirty="0" err="1" smtClean="0"/>
              <a:t>subnetting</a:t>
            </a:r>
            <a:r>
              <a:rPr lang="nl-BE" dirty="0" smtClean="0"/>
              <a:t> / VLSM</a:t>
            </a:r>
            <a:endParaRPr lang="nl-BE" dirty="0"/>
          </a:p>
        </p:txBody>
      </p:sp>
      <p:pic>
        <p:nvPicPr>
          <p:cNvPr id="4" name="Shape 724"/>
          <p:cNvPicPr preferRelativeResize="0"/>
          <p:nvPr/>
        </p:nvPicPr>
        <p:blipFill rotWithShape="1">
          <a:blip r:embed="rId2">
            <a:alphaModFix/>
          </a:blip>
          <a:srcRect l="7576" t="21399" r="38696" b="23292"/>
          <a:stretch/>
        </p:blipFill>
        <p:spPr>
          <a:xfrm>
            <a:off x="3075970" y="1602405"/>
            <a:ext cx="6040060" cy="4797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5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IPv6 </a:t>
            </a:r>
            <a:r>
              <a:rPr lang="nl-BE" dirty="0" err="1" smtClean="0"/>
              <a:t>subnetting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IPv6 adres bestaat uit:</a:t>
            </a:r>
          </a:p>
          <a:p>
            <a:pPr lvl="1"/>
            <a:r>
              <a:rPr lang="nl-BE" dirty="0" smtClean="0"/>
              <a:t>48bit </a:t>
            </a:r>
            <a:r>
              <a:rPr lang="nl-BE" dirty="0" err="1" smtClean="0"/>
              <a:t>global</a:t>
            </a:r>
            <a:r>
              <a:rPr lang="nl-BE" dirty="0" smtClean="0"/>
              <a:t> routing prefix</a:t>
            </a:r>
          </a:p>
          <a:p>
            <a:pPr lvl="1"/>
            <a:r>
              <a:rPr lang="nl-BE" dirty="0" smtClean="0"/>
              <a:t>16 bit </a:t>
            </a:r>
            <a:r>
              <a:rPr lang="nl-BE" dirty="0" err="1" smtClean="0"/>
              <a:t>subnet</a:t>
            </a:r>
            <a:r>
              <a:rPr lang="nl-BE" dirty="0" smtClean="0"/>
              <a:t> ID</a:t>
            </a:r>
          </a:p>
          <a:p>
            <a:pPr lvl="1"/>
            <a:r>
              <a:rPr lang="nl-BE" dirty="0" smtClean="0"/>
              <a:t>64 bit interface ID</a:t>
            </a:r>
            <a:endParaRPr lang="nl-BE" dirty="0"/>
          </a:p>
        </p:txBody>
      </p:sp>
      <p:pic>
        <p:nvPicPr>
          <p:cNvPr id="4" name="Shape 763"/>
          <p:cNvPicPr preferRelativeResize="0"/>
          <p:nvPr/>
        </p:nvPicPr>
        <p:blipFill rotWithShape="1">
          <a:blip r:embed="rId2">
            <a:alphaModFix/>
          </a:blip>
          <a:srcRect l="4783" t="28889" r="37425" b="50288"/>
          <a:stretch/>
        </p:blipFill>
        <p:spPr>
          <a:xfrm>
            <a:off x="1873667" y="3484606"/>
            <a:ext cx="8444666" cy="234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6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Werken met </a:t>
            </a:r>
            <a:r>
              <a:rPr lang="nl-BE" dirty="0" err="1" smtClean="0"/>
              <a:t>octets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-2642"/>
          <a:stretch/>
        </p:blipFill>
        <p:spPr>
          <a:xfrm>
            <a:off x="1243914" y="1864169"/>
            <a:ext cx="9460632" cy="2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IPv6 </a:t>
            </a:r>
            <a:r>
              <a:rPr lang="nl-BE" dirty="0" err="1" smtClean="0"/>
              <a:t>subnetting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62695"/>
            <a:ext cx="10515600" cy="4351338"/>
          </a:xfrm>
        </p:spPr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ID bepaalt het </a:t>
            </a:r>
            <a:r>
              <a:rPr lang="nl-BE" dirty="0" err="1" smtClean="0"/>
              <a:t>subnet</a:t>
            </a:r>
            <a:endParaRPr lang="nl-BE" dirty="0" smtClean="0"/>
          </a:p>
          <a:p>
            <a:r>
              <a:rPr lang="nl-BE" dirty="0" smtClean="0"/>
              <a:t>Hexadecimaal 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=&gt; 16^4 mogelijkheden</a:t>
            </a:r>
            <a:endParaRPr lang="nl-BE" dirty="0"/>
          </a:p>
          <a:p>
            <a:pPr marL="0" indent="0">
              <a:buNone/>
            </a:pPr>
            <a:r>
              <a:rPr lang="nl-BE" dirty="0" smtClean="0"/>
              <a:t>		= 65534 </a:t>
            </a:r>
            <a:r>
              <a:rPr lang="nl-BE" dirty="0" err="1" smtClean="0"/>
              <a:t>subnets</a:t>
            </a:r>
            <a:endParaRPr lang="nl-BE" dirty="0" smtClean="0"/>
          </a:p>
        </p:txBody>
      </p:sp>
      <p:pic>
        <p:nvPicPr>
          <p:cNvPr id="6" name="Shape 771"/>
          <p:cNvPicPr preferRelativeResize="0"/>
          <p:nvPr/>
        </p:nvPicPr>
        <p:blipFill rotWithShape="1">
          <a:blip r:embed="rId2">
            <a:alphaModFix/>
          </a:blip>
          <a:srcRect l="13801" t="20741" r="48984" b="25266"/>
          <a:stretch/>
        </p:blipFill>
        <p:spPr>
          <a:xfrm>
            <a:off x="6194855" y="1184352"/>
            <a:ext cx="4492976" cy="5029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1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IPv6 </a:t>
            </a:r>
            <a:r>
              <a:rPr lang="nl-BE" dirty="0" err="1" smtClean="0"/>
              <a:t>subnetting</a:t>
            </a:r>
            <a:endParaRPr lang="nl-BE" dirty="0"/>
          </a:p>
        </p:txBody>
      </p:sp>
      <p:pic>
        <p:nvPicPr>
          <p:cNvPr id="4" name="Shape 795"/>
          <p:cNvPicPr preferRelativeResize="0"/>
          <p:nvPr/>
        </p:nvPicPr>
        <p:blipFill rotWithShape="1">
          <a:blip r:embed="rId2">
            <a:alphaModFix/>
          </a:blip>
          <a:srcRect l="4274" t="20739" r="37934" b="20823"/>
          <a:stretch/>
        </p:blipFill>
        <p:spPr>
          <a:xfrm>
            <a:off x="3021368" y="1602405"/>
            <a:ext cx="6149263" cy="4797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6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– Skills </a:t>
            </a:r>
            <a:r>
              <a:rPr lang="nl-BE" dirty="0" err="1" smtClean="0"/>
              <a:t>integration</a:t>
            </a:r>
            <a:r>
              <a:rPr lang="nl-BE" dirty="0" smtClean="0"/>
              <a:t> </a:t>
            </a:r>
            <a:r>
              <a:rPr lang="nl-BE" dirty="0" err="1" smtClean="0"/>
              <a:t>challenge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Packet</a:t>
            </a:r>
            <a:r>
              <a:rPr lang="nl-BE" dirty="0" smtClean="0"/>
              <a:t> tracer oefening</a:t>
            </a:r>
          </a:p>
          <a:p>
            <a:pPr lvl="1"/>
            <a:r>
              <a:rPr lang="nl-BE" dirty="0" err="1" smtClean="0"/>
              <a:t>Netacademy</a:t>
            </a:r>
            <a:r>
              <a:rPr lang="nl-BE" dirty="0" smtClean="0"/>
              <a:t> 8.4.1.2</a:t>
            </a:r>
            <a:endParaRPr lang="nl-BE" dirty="0"/>
          </a:p>
        </p:txBody>
      </p:sp>
      <p:pic>
        <p:nvPicPr>
          <p:cNvPr id="4" name="Shape 8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8137" y="2597988"/>
            <a:ext cx="7135725" cy="357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9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Extra bronnen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>
                <a:hlinkClick r:id="rId2"/>
              </a:rPr>
              <a:t>Binary</a:t>
            </a:r>
            <a:r>
              <a:rPr lang="nl-BE" dirty="0" smtClean="0">
                <a:hlinkClick r:id="rId2"/>
              </a:rPr>
              <a:t> </a:t>
            </a:r>
            <a:r>
              <a:rPr lang="nl-BE" dirty="0" err="1" smtClean="0">
                <a:hlinkClick r:id="rId2"/>
              </a:rPr>
              <a:t>math</a:t>
            </a:r>
            <a:r>
              <a:rPr lang="nl-BE" dirty="0" smtClean="0">
                <a:hlinkClick r:id="rId2"/>
              </a:rPr>
              <a:t> </a:t>
            </a:r>
            <a:r>
              <a:rPr lang="nl-BE" dirty="0" err="1" smtClean="0">
                <a:hlinkClick r:id="rId2"/>
              </a:rPr>
              <a:t>by</a:t>
            </a:r>
            <a:r>
              <a:rPr lang="nl-BE" dirty="0" smtClean="0">
                <a:hlinkClick r:id="rId2"/>
              </a:rPr>
              <a:t> Ed </a:t>
            </a:r>
            <a:r>
              <a:rPr lang="nl-BE" dirty="0" err="1" smtClean="0">
                <a:hlinkClick r:id="rId2"/>
              </a:rPr>
              <a:t>Liberman</a:t>
            </a:r>
            <a:r>
              <a:rPr lang="nl-BE" dirty="0" smtClean="0">
                <a:hlinkClick r:id="rId2"/>
              </a:rPr>
              <a:t>, </a:t>
            </a:r>
            <a:r>
              <a:rPr lang="nl-BE" dirty="0" err="1" smtClean="0">
                <a:hlinkClick r:id="rId2"/>
              </a:rPr>
              <a:t>Pluralsight</a:t>
            </a:r>
            <a:endParaRPr lang="nl-BE" dirty="0" smtClean="0">
              <a:hlinkClick r:id="rId3"/>
            </a:endParaRPr>
          </a:p>
          <a:p>
            <a:r>
              <a:rPr lang="nl-BE" dirty="0" err="1" smtClean="0">
                <a:hlinkClick r:id="rId3"/>
              </a:rPr>
              <a:t>Subnetting</a:t>
            </a:r>
            <a:r>
              <a:rPr lang="nl-BE" dirty="0" smtClean="0">
                <a:hlinkClick r:id="rId3"/>
              </a:rPr>
              <a:t> </a:t>
            </a:r>
            <a:r>
              <a:rPr lang="nl-BE" dirty="0" err="1" smtClean="0">
                <a:hlinkClick r:id="rId3"/>
              </a:rPr>
              <a:t>explained</a:t>
            </a:r>
            <a:r>
              <a:rPr lang="nl-BE" dirty="0" smtClean="0">
                <a:hlinkClick r:id="rId3"/>
              </a:rPr>
              <a:t> </a:t>
            </a:r>
            <a:r>
              <a:rPr lang="nl-BE" dirty="0" err="1" smtClean="0">
                <a:hlinkClick r:id="rId3"/>
              </a:rPr>
              <a:t>by</a:t>
            </a:r>
            <a:r>
              <a:rPr lang="nl-BE" dirty="0" smtClean="0">
                <a:hlinkClick r:id="rId3"/>
              </a:rPr>
              <a:t> Ed </a:t>
            </a:r>
            <a:r>
              <a:rPr lang="nl-BE" dirty="0" err="1" smtClean="0">
                <a:hlinkClick r:id="rId3"/>
              </a:rPr>
              <a:t>Liberman</a:t>
            </a:r>
            <a:r>
              <a:rPr lang="nl-BE" dirty="0" smtClean="0">
                <a:hlinkClick r:id="rId3"/>
              </a:rPr>
              <a:t>, </a:t>
            </a:r>
            <a:r>
              <a:rPr lang="nl-BE" dirty="0" err="1" smtClean="0">
                <a:hlinkClick r:id="rId3"/>
              </a:rPr>
              <a:t>Pluralsight</a:t>
            </a:r>
            <a:endParaRPr lang="nl-BE" dirty="0" smtClean="0"/>
          </a:p>
          <a:p>
            <a:r>
              <a:rPr lang="nl-BE" dirty="0" err="1" smtClean="0">
                <a:hlinkClick r:id="rId4"/>
              </a:rPr>
              <a:t>Subnetting</a:t>
            </a:r>
            <a:r>
              <a:rPr lang="nl-BE" dirty="0" smtClean="0">
                <a:hlinkClick r:id="rId4"/>
              </a:rPr>
              <a:t> in CCNA 640-802 </a:t>
            </a:r>
            <a:r>
              <a:rPr lang="nl-BE" dirty="0" err="1" smtClean="0">
                <a:hlinkClick r:id="rId4"/>
              </a:rPr>
              <a:t>by</a:t>
            </a:r>
            <a:r>
              <a:rPr lang="nl-BE" dirty="0" smtClean="0">
                <a:hlinkClick r:id="rId4"/>
              </a:rPr>
              <a:t> Joe </a:t>
            </a:r>
            <a:r>
              <a:rPr lang="nl-BE" dirty="0" err="1" smtClean="0">
                <a:hlinkClick r:id="rId4"/>
              </a:rPr>
              <a:t>Rinehart</a:t>
            </a:r>
            <a:r>
              <a:rPr lang="nl-BE" dirty="0" smtClean="0">
                <a:hlinkClick r:id="rId4"/>
              </a:rPr>
              <a:t>, </a:t>
            </a:r>
            <a:r>
              <a:rPr lang="nl-BE" dirty="0" err="1" smtClean="0">
                <a:hlinkClick r:id="rId4"/>
              </a:rPr>
              <a:t>Pluralsight</a:t>
            </a:r>
            <a:endParaRPr lang="nl-BE" dirty="0" smtClean="0"/>
          </a:p>
          <a:p>
            <a:r>
              <a:rPr lang="nl-BE" dirty="0" smtClean="0">
                <a:hlinkClick r:id="rId5"/>
              </a:rPr>
              <a:t>VLSM </a:t>
            </a:r>
            <a:r>
              <a:rPr lang="nl-BE" dirty="0" err="1" smtClean="0">
                <a:hlinkClick r:id="rId5"/>
              </a:rPr>
              <a:t>explained</a:t>
            </a:r>
            <a:r>
              <a:rPr lang="nl-BE" dirty="0" smtClean="0">
                <a:hlinkClick r:id="rId5"/>
              </a:rPr>
              <a:t> </a:t>
            </a:r>
            <a:r>
              <a:rPr lang="nl-BE" dirty="0" err="1" smtClean="0">
                <a:hlinkClick r:id="rId5"/>
              </a:rPr>
              <a:t>by</a:t>
            </a:r>
            <a:r>
              <a:rPr lang="nl-BE" dirty="0" smtClean="0">
                <a:hlinkClick r:id="rId5"/>
              </a:rPr>
              <a:t> Bram Heyns, </a:t>
            </a:r>
            <a:r>
              <a:rPr lang="nl-BE" dirty="0" err="1" smtClean="0">
                <a:hlinkClick r:id="rId5"/>
              </a:rPr>
              <a:t>Vimeo</a:t>
            </a:r>
            <a:endParaRPr lang="nl-BE" dirty="0" smtClean="0">
              <a:hlinkClick r:id="rId6"/>
            </a:endParaRPr>
          </a:p>
          <a:p>
            <a:r>
              <a:rPr lang="nl-BE" dirty="0" smtClean="0">
                <a:hlinkClick r:id="rId6"/>
              </a:rPr>
              <a:t>http://vlsm-calc.net</a:t>
            </a:r>
            <a:r>
              <a:rPr lang="nl-BE" dirty="0" smtClean="0"/>
              <a:t>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11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8838"/>
          </a:xfrm>
        </p:spPr>
        <p:txBody>
          <a:bodyPr>
            <a:normAutofit fontScale="92500" lnSpcReduction="20000"/>
          </a:bodyPr>
          <a:lstStyle/>
          <a:p>
            <a:r>
              <a:rPr lang="nl-BE" dirty="0" smtClean="0"/>
              <a:t>Vertrek vanuit 192.168.4.14/24</a:t>
            </a:r>
          </a:p>
          <a:p>
            <a:r>
              <a:rPr lang="nl-BE" dirty="0" smtClean="0"/>
              <a:t>Leen één </a:t>
            </a:r>
            <a:r>
              <a:rPr lang="nl-BE" dirty="0" err="1" smtClean="0"/>
              <a:t>exta</a:t>
            </a:r>
            <a:r>
              <a:rPr lang="nl-BE" dirty="0" smtClean="0"/>
              <a:t> bit voor je </a:t>
            </a:r>
            <a:r>
              <a:rPr lang="nl-BE" dirty="0" err="1" smtClean="0"/>
              <a:t>subnet</a:t>
            </a:r>
            <a:r>
              <a:rPr lang="nl-BE" dirty="0" smtClean="0"/>
              <a:t> </a:t>
            </a:r>
            <a:r>
              <a:rPr lang="nl-BE" dirty="0" err="1" smtClean="0"/>
              <a:t>mask</a:t>
            </a:r>
            <a:r>
              <a:rPr lang="nl-BE" dirty="0" smtClean="0"/>
              <a:t> =&gt; /25</a:t>
            </a:r>
          </a:p>
          <a:p>
            <a:pPr lvl="1"/>
            <a:r>
              <a:rPr lang="nl-BE" dirty="0" smtClean="0"/>
              <a:t>Zet het IP adres en </a:t>
            </a:r>
            <a:r>
              <a:rPr lang="nl-BE" dirty="0" err="1" smtClean="0"/>
              <a:t>subnetmask</a:t>
            </a:r>
            <a:r>
              <a:rPr lang="nl-BE" dirty="0" smtClean="0"/>
              <a:t> om naar binair</a:t>
            </a:r>
          </a:p>
          <a:p>
            <a:pPr lvl="1"/>
            <a:r>
              <a:rPr lang="nl-BE" dirty="0" smtClean="0"/>
              <a:t>Bepaal het netwerk en host gedeelte</a:t>
            </a:r>
          </a:p>
          <a:p>
            <a:pPr lvl="1"/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3239084"/>
            <a:ext cx="10515600" cy="139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 smtClean="0"/>
              <a:t>IP adres:		</a:t>
            </a:r>
            <a:r>
              <a:rPr lang="nl-BE" dirty="0" smtClean="0">
                <a:solidFill>
                  <a:schemeClr val="accent1">
                    <a:lumMod val="75000"/>
                  </a:schemeClr>
                </a:solidFill>
              </a:rPr>
              <a:t>1100 0000 . 1010 1000 . 0000 0100 . 0</a:t>
            </a:r>
            <a:r>
              <a:rPr lang="nl-BE" dirty="0" smtClean="0">
                <a:solidFill>
                  <a:srgbClr val="FF0000"/>
                </a:solidFill>
              </a:rPr>
              <a:t>000 1110</a:t>
            </a:r>
          </a:p>
          <a:p>
            <a:pPr marL="0" indent="0">
              <a:buNone/>
            </a:pPr>
            <a:r>
              <a:rPr lang="nl-BE" dirty="0" err="1" smtClean="0"/>
              <a:t>Subnetmask</a:t>
            </a:r>
            <a:r>
              <a:rPr lang="nl-BE" dirty="0" smtClean="0"/>
              <a:t>:	</a:t>
            </a:r>
            <a:r>
              <a:rPr lang="nl-BE" dirty="0" smtClean="0">
                <a:solidFill>
                  <a:schemeClr val="accent1">
                    <a:lumMod val="75000"/>
                  </a:schemeClr>
                </a:solidFill>
              </a:rPr>
              <a:t>1111 1111 . 1111 1111 . 1111 1111 . 1</a:t>
            </a:r>
            <a:r>
              <a:rPr lang="nl-BE" dirty="0" smtClean="0">
                <a:solidFill>
                  <a:srgbClr val="FF0000"/>
                </a:solidFill>
              </a:rPr>
              <a:t>000 0000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  <p:cxnSp>
        <p:nvCxnSpPr>
          <p:cNvPr id="6" name="Rechte verbindingslijn met pijl 5"/>
          <p:cNvCxnSpPr>
            <a:stCxn id="9" idx="0"/>
          </p:cNvCxnSpPr>
          <p:nvPr/>
        </p:nvCxnSpPr>
        <p:spPr>
          <a:xfrm flipV="1">
            <a:off x="9119938" y="4126835"/>
            <a:ext cx="0" cy="79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5656848" y="4920916"/>
            <a:ext cx="69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Als deze bit wijzigt, wijzigt ook het netwerk gedeelte van het IP adres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9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Subnetting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7438"/>
          </a:xfrm>
        </p:spPr>
        <p:txBody>
          <a:bodyPr/>
          <a:lstStyle/>
          <a:p>
            <a:r>
              <a:rPr lang="nl-BE" dirty="0" smtClean="0"/>
              <a:t>Gegeven zijn volgende IP adressen: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192.168.4.18/25		192.168.4.134/25</a:t>
            </a:r>
          </a:p>
          <a:p>
            <a:r>
              <a:rPr lang="nl-BE" dirty="0" smtClean="0"/>
              <a:t>Bevinden deze adressen zich in hetzelfde (sub)netwerk?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751973" y="4716379"/>
            <a:ext cx="10688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192.168.4.18/25:		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1100 0000 . 1010 1000 . 0000 0100 . 0</a:t>
            </a:r>
            <a:r>
              <a:rPr lang="nl-BE" dirty="0">
                <a:solidFill>
                  <a:srgbClr val="FF0000"/>
                </a:solidFill>
              </a:rPr>
              <a:t>001 0010</a:t>
            </a:r>
          </a:p>
          <a:p>
            <a:r>
              <a:rPr lang="nl-BE" dirty="0"/>
              <a:t>192.168.4.134/25:	 	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1100 0000 . 1010 1000 . 0000 0100 . 1</a:t>
            </a:r>
            <a:r>
              <a:rPr lang="nl-BE" dirty="0">
                <a:solidFill>
                  <a:srgbClr val="FF0000"/>
                </a:solidFill>
              </a:rPr>
              <a:t>000 </a:t>
            </a:r>
            <a:r>
              <a:rPr lang="nl-BE" dirty="0" smtClean="0">
                <a:solidFill>
                  <a:srgbClr val="FF0000"/>
                </a:solidFill>
              </a:rPr>
              <a:t>0110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r>
              <a:rPr lang="nl-BE" b="1" dirty="0" smtClean="0"/>
              <a:t>De bits in het netwerkgedeelte zijn verschillend, dus 2 verschillende </a:t>
            </a:r>
            <a:r>
              <a:rPr lang="nl-BE" b="1" dirty="0" err="1" smtClean="0"/>
              <a:t>subnetten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7351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2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Vertrekken vanuit onderstaand adres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nl-BE" dirty="0" smtClean="0"/>
              <a:t>Host gedeelte = 8bits -&gt; 2^8 </a:t>
            </a:r>
            <a:r>
              <a:rPr lang="nl-BE" dirty="0" smtClean="0">
                <a:solidFill>
                  <a:schemeClr val="accent6"/>
                </a:solidFill>
              </a:rPr>
              <a:t>– 2 </a:t>
            </a:r>
            <a:r>
              <a:rPr lang="nl-BE" dirty="0" smtClean="0"/>
              <a:t>= 254 host adressen</a:t>
            </a:r>
          </a:p>
          <a:p>
            <a:pPr lvl="1"/>
            <a:r>
              <a:rPr lang="nl-BE" dirty="0" smtClean="0">
                <a:solidFill>
                  <a:schemeClr val="accent6"/>
                </a:solidFill>
              </a:rPr>
              <a:t>Netwerk adres (= alle bits op 0)</a:t>
            </a:r>
          </a:p>
          <a:p>
            <a:pPr lvl="1"/>
            <a:r>
              <a:rPr lang="nl-BE" dirty="0" smtClean="0">
                <a:solidFill>
                  <a:schemeClr val="accent6"/>
                </a:solidFill>
              </a:rPr>
              <a:t>Broadcast adres (=alle bits op 1)</a:t>
            </a:r>
            <a:endParaRPr lang="nl-BE" dirty="0">
              <a:solidFill>
                <a:schemeClr val="accent6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63" y="2359776"/>
            <a:ext cx="5821389" cy="23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4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2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Leen 1 bit van het host gedeelte</a:t>
            </a:r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r>
              <a:rPr lang="nl-BE" dirty="0" smtClean="0"/>
              <a:t>De extra bit kan 2 waardes krijgen: 0 of 1</a:t>
            </a:r>
          </a:p>
          <a:p>
            <a:pPr marL="457200" lvl="1" indent="0">
              <a:buNone/>
            </a:pPr>
            <a:r>
              <a:rPr lang="nl-BE" dirty="0" smtClean="0"/>
              <a:t>-&gt; 2 verschillende </a:t>
            </a:r>
            <a:r>
              <a:rPr lang="nl-BE" dirty="0" err="1" smtClean="0"/>
              <a:t>subnets</a:t>
            </a:r>
            <a:endParaRPr lang="nl-BE" dirty="0" smtClean="0"/>
          </a:p>
          <a:p>
            <a:pPr marL="457200" lvl="1" indent="0">
              <a:buNone/>
            </a:pPr>
            <a:r>
              <a:rPr lang="nl-BE" dirty="0" smtClean="0"/>
              <a:t>-&gt; 2^7 – 2 = 126 host adressen per </a:t>
            </a:r>
            <a:r>
              <a:rPr lang="nl-BE" dirty="0" err="1" smtClean="0"/>
              <a:t>subnet</a:t>
            </a:r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t="28260" r="21872"/>
          <a:stretch/>
        </p:blipFill>
        <p:spPr>
          <a:xfrm>
            <a:off x="978461" y="2298032"/>
            <a:ext cx="4856856" cy="13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2 </a:t>
            </a:r>
            <a:r>
              <a:rPr lang="nl-BE" dirty="0" err="1" smtClean="0"/>
              <a:t>subnets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825624"/>
            <a:ext cx="15180483" cy="6281659"/>
          </a:xfrm>
        </p:spPr>
        <p:txBody>
          <a:bodyPr/>
          <a:lstStyle/>
          <a:p>
            <a:r>
              <a:rPr lang="nl-BE" dirty="0" err="1" smtClean="0"/>
              <a:t>Subnet</a:t>
            </a:r>
            <a:r>
              <a:rPr lang="nl-BE" dirty="0" smtClean="0"/>
              <a:t> 0 (geleende bit staat op 0)</a:t>
            </a:r>
          </a:p>
          <a:p>
            <a:pPr marL="0" indent="0">
              <a:buNone/>
            </a:pPr>
            <a:endParaRPr lang="nl-BE" dirty="0" smtClean="0"/>
          </a:p>
          <a:p>
            <a:r>
              <a:rPr lang="nl-BE" dirty="0" err="1" smtClean="0"/>
              <a:t>Subnet</a:t>
            </a:r>
            <a:r>
              <a:rPr lang="nl-BE" dirty="0" smtClean="0"/>
              <a:t> 1 (geleende bit staat op 1)</a:t>
            </a:r>
          </a:p>
          <a:p>
            <a:endParaRPr lang="nl-BE" dirty="0"/>
          </a:p>
          <a:p>
            <a:endParaRPr lang="nl-BE" dirty="0" smtClean="0"/>
          </a:p>
          <a:p>
            <a:r>
              <a:rPr lang="nl-BE" dirty="0" smtClean="0"/>
              <a:t>De </a:t>
            </a:r>
            <a:r>
              <a:rPr lang="nl-BE" dirty="0" err="1" smtClean="0"/>
              <a:t>subnets</a:t>
            </a:r>
            <a:r>
              <a:rPr lang="nl-BE" dirty="0" smtClean="0"/>
              <a:t> hebben hetzelfde </a:t>
            </a:r>
            <a:r>
              <a:rPr lang="nl-BE" dirty="0" err="1" smtClean="0"/>
              <a:t>subnetmask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t="50477" r="22937" b="39217"/>
          <a:stretch/>
        </p:blipFill>
        <p:spPr>
          <a:xfrm>
            <a:off x="838200" y="2217107"/>
            <a:ext cx="5446200" cy="70148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t="66449" r="23447" b="22981"/>
          <a:stretch/>
        </p:blipFill>
        <p:spPr>
          <a:xfrm>
            <a:off x="845273" y="3250172"/>
            <a:ext cx="5439127" cy="72331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t="87853" r="22562" b="2232"/>
          <a:stretch/>
        </p:blipFill>
        <p:spPr>
          <a:xfrm>
            <a:off x="845273" y="4834691"/>
            <a:ext cx="5500054" cy="6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802</Words>
  <Application>Microsoft Office PowerPoint</Application>
  <PresentationFormat>Breedbeeld</PresentationFormat>
  <Paragraphs>208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Kantoorthema</vt:lpstr>
      <vt:lpstr>Subnetting IP networks</vt:lpstr>
      <vt:lpstr>Subnetting IP networks</vt:lpstr>
      <vt:lpstr>Broadcast domains</vt:lpstr>
      <vt:lpstr>Werken met octets</vt:lpstr>
      <vt:lpstr>Subnetting</vt:lpstr>
      <vt:lpstr>Subnetting</vt:lpstr>
      <vt:lpstr>2 subnets</vt:lpstr>
      <vt:lpstr>2 subnets</vt:lpstr>
      <vt:lpstr>2 subnets</vt:lpstr>
      <vt:lpstr>2 subnets</vt:lpstr>
      <vt:lpstr>2 subnets</vt:lpstr>
      <vt:lpstr>Formules voor subnetting</vt:lpstr>
      <vt:lpstr>Oefening op 3 subnets</vt:lpstr>
      <vt:lpstr>Oefening op 3 subnets</vt:lpstr>
      <vt:lpstr>Oefening op 3 subnets</vt:lpstr>
      <vt:lpstr>Oefening op 3 subnets</vt:lpstr>
      <vt:lpstr>Subnetting IP networks</vt:lpstr>
      <vt:lpstr>Oefening op 100 subnets</vt:lpstr>
      <vt:lpstr>Oefening op 100 subnets</vt:lpstr>
      <vt:lpstr>Oefening op 100 subnets</vt:lpstr>
      <vt:lpstr>Oefening op 100 subnets</vt:lpstr>
      <vt:lpstr>Subnetting a.d.h.v. eisen</vt:lpstr>
      <vt:lpstr>Packet tracer – subnetting Scenario 1</vt:lpstr>
      <vt:lpstr>Variable length subnetmasking (VLSM)</vt:lpstr>
      <vt:lpstr>Variable length subnetmasking (VLSM)</vt:lpstr>
      <vt:lpstr>Variable length subnetmasking (VLSM)</vt:lpstr>
      <vt:lpstr>Variable length subnetmasking (VLSM)</vt:lpstr>
      <vt:lpstr>Variable length subnetmasking</vt:lpstr>
      <vt:lpstr>VLSM – uitgewerkt voorbeeld</vt:lpstr>
      <vt:lpstr>VLSM uitgewerkt voorbeeld</vt:lpstr>
      <vt:lpstr>VLSM uitgewerkt voorbeeld</vt:lpstr>
      <vt:lpstr>VLSM uitgewerkt voorbeeld</vt:lpstr>
      <vt:lpstr>VLSM uitgewerkt voorbeeld</vt:lpstr>
      <vt:lpstr>VLSM uitgewerkt voorbeeld</vt:lpstr>
      <vt:lpstr>Oefeningen op VLSM</vt:lpstr>
      <vt:lpstr>Oefeningen op VLSM</vt:lpstr>
      <vt:lpstr>Packet tracer – VLSM addressing</vt:lpstr>
      <vt:lpstr>Waarom subnetting / VLSM</vt:lpstr>
      <vt:lpstr>IPv6 subnetting</vt:lpstr>
      <vt:lpstr>IPv6 subnetting</vt:lpstr>
      <vt:lpstr>IPv6 subnetting</vt:lpstr>
      <vt:lpstr>Packet tracer – Skills integration challenge</vt:lpstr>
      <vt:lpstr>Extra bronnen</vt:lpstr>
    </vt:vector>
  </TitlesOfParts>
  <Company>XIOS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Nick Daenen</dc:creator>
  <cp:lastModifiedBy>Dries Swinnen</cp:lastModifiedBy>
  <cp:revision>56</cp:revision>
  <dcterms:created xsi:type="dcterms:W3CDTF">2016-06-13T13:38:04Z</dcterms:created>
  <dcterms:modified xsi:type="dcterms:W3CDTF">2017-03-28T08:38:20Z</dcterms:modified>
</cp:coreProperties>
</file>